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223" r:id="rId2"/>
    <p:sldMasterId id="2147484236" r:id="rId3"/>
    <p:sldMasterId id="2147484248" r:id="rId4"/>
    <p:sldMasterId id="2147484260" r:id="rId5"/>
    <p:sldMasterId id="2147484273" r:id="rId6"/>
    <p:sldMasterId id="2147484285" r:id="rId7"/>
    <p:sldMasterId id="2147484297" r:id="rId8"/>
    <p:sldMasterId id="2147484309" r:id="rId9"/>
    <p:sldMasterId id="2147484321" r:id="rId10"/>
    <p:sldMasterId id="2147484333" r:id="rId11"/>
    <p:sldMasterId id="2147484345" r:id="rId12"/>
    <p:sldMasterId id="2147484357" r:id="rId13"/>
    <p:sldMasterId id="2147484370" r:id="rId14"/>
    <p:sldMasterId id="2147484382" r:id="rId15"/>
    <p:sldMasterId id="2147484394" r:id="rId16"/>
    <p:sldMasterId id="2147484406" r:id="rId17"/>
    <p:sldMasterId id="2147484418" r:id="rId18"/>
    <p:sldMasterId id="2147484430" r:id="rId19"/>
  </p:sldMasterIdLst>
  <p:notesMasterIdLst>
    <p:notesMasterId r:id="rId35"/>
  </p:notesMasterIdLst>
  <p:sldIdLst>
    <p:sldId id="340" r:id="rId20"/>
    <p:sldId id="352" r:id="rId21"/>
    <p:sldId id="345" r:id="rId22"/>
    <p:sldId id="346" r:id="rId23"/>
    <p:sldId id="355" r:id="rId24"/>
    <p:sldId id="354" r:id="rId25"/>
    <p:sldId id="357" r:id="rId26"/>
    <p:sldId id="358" r:id="rId27"/>
    <p:sldId id="360" r:id="rId28"/>
    <p:sldId id="362" r:id="rId29"/>
    <p:sldId id="327" r:id="rId30"/>
    <p:sldId id="356" r:id="rId31"/>
    <p:sldId id="361" r:id="rId32"/>
    <p:sldId id="359" r:id="rId33"/>
    <p:sldId id="339" r:id="rId34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E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3F1"/>
    <a:srgbClr val="FF6600"/>
    <a:srgbClr val="FF99CC"/>
    <a:srgbClr val="B6DF89"/>
    <a:srgbClr val="A6A6A6"/>
    <a:srgbClr val="EEEEEE"/>
    <a:srgbClr val="DDDDDD"/>
    <a:srgbClr val="D3ECF2"/>
    <a:srgbClr val="C4E59F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6092" autoAdjust="0"/>
  </p:normalViewPr>
  <p:slideViewPr>
    <p:cSldViewPr>
      <p:cViewPr>
        <p:scale>
          <a:sx n="100" d="100"/>
          <a:sy n="100" d="100"/>
        </p:scale>
        <p:origin x="-828" y="216"/>
      </p:cViewPr>
      <p:guideLst>
        <p:guide orient="horz" pos="2160"/>
        <p:guide orient="horz" pos="3748"/>
        <p:guide orient="horz" pos="935"/>
        <p:guide pos="2880"/>
        <p:guide pos="113"/>
        <p:guide pos="5647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512CBB-8246-42B3-BA18-F6EB28FE5AB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31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8EE0F2-690A-4639-828B-706414137A55}" type="slidenum">
              <a:rPr lang="bg-BG" smtClean="0"/>
              <a:pPr eaLnBrk="1" hangingPunct="1"/>
              <a:t>5</a:t>
            </a:fld>
            <a:endParaRPr lang="bg-BG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C5EA3F-9F32-442E-B59A-0EF19FADF969}" type="slidenum">
              <a:rPr lang="bg-BG" smtClean="0">
                <a:solidFill>
                  <a:prstClr val="black"/>
                </a:solidFill>
              </a:rPr>
              <a:pPr eaLnBrk="1" hangingPunct="1"/>
              <a:t>6</a:t>
            </a:fld>
            <a:endParaRPr lang="bg-BG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C5EA3F-9F32-442E-B59A-0EF19FADF969}" type="slidenum">
              <a:rPr lang="bg-BG" smtClean="0"/>
              <a:pPr eaLnBrk="1" hangingPunct="1"/>
              <a:t>7</a:t>
            </a:fld>
            <a:endParaRPr lang="bg-BG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C5EA3F-9F32-442E-B59A-0EF19FADF969}" type="slidenum">
              <a:rPr lang="bg-BG" smtClean="0"/>
              <a:pPr eaLnBrk="1" hangingPunct="1"/>
              <a:t>8</a:t>
            </a:fld>
            <a:endParaRPr lang="bg-BG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696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967767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8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753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24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87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0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3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5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986726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58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2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35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26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0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4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43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52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82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3392696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1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0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43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758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6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91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2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76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271640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5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94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6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94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00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72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22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3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51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7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77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3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9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00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205199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12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6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35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86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29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0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4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1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0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9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657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56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5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1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46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4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91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6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3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17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048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91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88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49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18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45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5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19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55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6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328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6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76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7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6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0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7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5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23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21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1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5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7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42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80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7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352714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00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48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4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764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71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8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0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57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7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4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3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0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80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696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30456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14392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194871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477698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9397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59484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1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3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2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1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1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23652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7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1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0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3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8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4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355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14.5.2015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0292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8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4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049" y="1340767"/>
            <a:ext cx="7391375" cy="1728193"/>
          </a:xfrm>
        </p:spPr>
        <p:txBody>
          <a:bodyPr/>
          <a:lstStyle/>
          <a:p>
            <a:pPr marL="182880" indent="0" algn="ctr">
              <a:buNone/>
            </a:pPr>
            <a:r>
              <a:rPr lang="bg-BG" sz="2400" dirty="0" smtClean="0"/>
              <a:t>ВЪЗМОЖНОСТИ ЗА ПОДКРЕПА НА БЪЛГАРСКИТЕ ПРЕДПРИЯТИЯ ПО</a:t>
            </a:r>
            <a:br>
              <a:rPr lang="bg-BG" sz="2400" dirty="0" smtClean="0"/>
            </a:br>
            <a:r>
              <a:rPr lang="bg-BG" sz="2400" dirty="0">
                <a:solidFill>
                  <a:srgbClr val="002060"/>
                </a:solidFill>
              </a:rPr>
              <a:t>ОП </a:t>
            </a:r>
            <a:r>
              <a:rPr lang="bg-BG" sz="2400" dirty="0" smtClean="0">
                <a:solidFill>
                  <a:srgbClr val="002060"/>
                </a:solidFill>
              </a:rPr>
              <a:t>“ИНОВАЦИИ И КОНКУРЕНТОСПОСОБНОСТ“ 2014-2020</a:t>
            </a:r>
            <a:endParaRPr lang="bg-BG" sz="2400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8728" y="5143512"/>
            <a:ext cx="6798281" cy="1512000"/>
            <a:chOff x="1428728" y="5143512"/>
            <a:chExt cx="6798281" cy="1512000"/>
          </a:xfrm>
        </p:grpSpPr>
        <p:pic>
          <p:nvPicPr>
            <p:cNvPr id="7" name="Picture 6" descr="OPIC1BG_COLOR_DOWN.f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5074" y="5143512"/>
              <a:ext cx="2011935" cy="1512000"/>
            </a:xfrm>
            <a:prstGeom prst="rect">
              <a:avLst/>
            </a:prstGeom>
          </p:spPr>
        </p:pic>
        <p:pic>
          <p:nvPicPr>
            <p:cNvPr id="8" name="Picture 7" descr="textEU+LOGO.f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728" y="5143512"/>
              <a:ext cx="1426950" cy="1512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187623" y="3598039"/>
            <a:ext cx="703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1</a:t>
            </a:r>
            <a:r>
              <a:rPr lang="en-US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5</a:t>
            </a:r>
            <a:r>
              <a:rPr lang="bg-BG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МАЙ 2015 </a:t>
            </a:r>
            <a:r>
              <a:rPr lang="bg-BG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година</a:t>
            </a:r>
          </a:p>
        </p:txBody>
      </p:sp>
    </p:spTree>
    <p:extLst>
      <p:ext uri="{BB962C8B-B14F-4D97-AF65-F5344CB8AC3E}">
        <p14:creationId xmlns:p14="http://schemas.microsoft.com/office/powerpoint/2010/main" val="24887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 „</a:t>
            </a:r>
            <a:r>
              <a:rPr lang="ru-RU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на МСП“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b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подкрепа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чрез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инструменти</a:t>
            </a:r>
            <a:endParaRPr lang="bg-BG" sz="20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552" y="1261596"/>
            <a:ext cx="3492636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Планирано използване на финансови инструменти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1766" y="1878310"/>
            <a:ext cx="3456446" cy="977974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Дялови </a:t>
            </a: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и/или </a:t>
            </a:r>
            <a:r>
              <a:rPr lang="bg-BG" sz="1200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квази</a:t>
            </a: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дялови </a:t>
            </a: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инвестиции за предприятия с висок потенциал за растеж </a:t>
            </a:r>
            <a:endParaRPr lang="bg-BG" sz="1200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Инвестиции 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за развитие на МСП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3315" y="1297620"/>
            <a:ext cx="2264246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Целева група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9608" y="2268588"/>
            <a:ext cx="2160240" cy="1800373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МСП във фаза на растеж или зряла фаза от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своето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развитие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Други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подходящи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МСП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75590" y="1297620"/>
            <a:ext cx="2188898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 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4321" y="2292227"/>
            <a:ext cx="2294442" cy="3096345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Фонд на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фондовете</a:t>
            </a:r>
            <a:endParaRPr lang="en-US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редитни и финансови институции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Микрофинансиращи институции и други лица с право на дейност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мениджъри и др. подобни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576" y="6196753"/>
            <a:ext cx="8856984" cy="588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endParaRPr lang="bg-BG" sz="1400" b="1" i="1" dirty="0" smtClean="0">
              <a:solidFill>
                <a:srgbClr val="212745"/>
              </a:solidFill>
              <a:latin typeface="Tahoma" pitchFamily="34" charset="0"/>
              <a:cs typeface="Tahoma" pitchFamily="34" charset="0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40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евро за дяловите инвестиции за МСП с потенциал за растеж, 120 млн. евро за дълговите инструменти и 15 млн. евро за инструмента за </a:t>
            </a:r>
            <a:r>
              <a:rPr lang="bg-BG" sz="1400" b="1" i="1" dirty="0" err="1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микрофинансиране</a:t>
            </a:r>
            <a:endParaRPr lang="bg-BG" sz="1400" b="1" i="1" dirty="0" smtClean="0">
              <a:solidFill>
                <a:srgbClr val="212745"/>
              </a:solidFill>
              <a:latin typeface="Tahoma" pitchFamily="34" charset="0"/>
              <a:cs typeface="Tahoma" pitchFamily="34" charset="0"/>
            </a:endParaRPr>
          </a:p>
          <a:p>
            <a:pPr lvl="0" algn="ctr">
              <a:spcBef>
                <a:spcPts val="600"/>
              </a:spcBef>
              <a:defRPr/>
            </a:pPr>
            <a:endParaRPr lang="bg-BG" sz="1400" b="1" i="1" dirty="0">
              <a:solidFill>
                <a:srgbClr val="21274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1766" y="2996952"/>
            <a:ext cx="3456446" cy="1656184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Дългови </a:t>
            </a: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инструменти за растеж и развитие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Гаранции, покриващи загуби по портфейл от дългове, или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Кредити и/или лизинги за инвестиции в активи и/или оборотни средства за растеж и 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развитие на МСП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5576" y="4811500"/>
            <a:ext cx="3456446" cy="1080120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Дългови </a:t>
            </a: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инструменти за </a:t>
            </a:r>
            <a:r>
              <a:rPr lang="bg-BG" sz="1200" i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микрофинансиране</a:t>
            </a:r>
            <a:endParaRPr lang="bg-BG" sz="1200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Инструмент за микрокредитиране - портфейл от заеми с поделяне на риска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39952" y="4653136"/>
            <a:ext cx="2041748" cy="1080120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Микро предприятия</a:t>
            </a: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4692830" y="3953319"/>
            <a:ext cx="3600747" cy="231285"/>
          </a:xfrm>
          <a:prstGeom prst="triangle">
            <a:avLst>
              <a:gd name="adj" fmla="val 50000"/>
            </a:avLst>
          </a:prstGeom>
          <a:solidFill>
            <a:srgbClr val="7575FA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600" b="1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Up Arrow 27"/>
          <p:cNvSpPr/>
          <p:nvPr/>
        </p:nvSpPr>
        <p:spPr>
          <a:xfrm rot="5400000">
            <a:off x="3649975" y="4888221"/>
            <a:ext cx="316727" cy="609951"/>
          </a:xfrm>
          <a:prstGeom prst="upArrow">
            <a:avLst>
              <a:gd name="adj1" fmla="val 50000"/>
              <a:gd name="adj2" fmla="val 409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/>
          </a:p>
        </p:txBody>
      </p:sp>
      <p:sp>
        <p:nvSpPr>
          <p:cNvPr id="29" name="Up Arrow 28"/>
          <p:cNvSpPr/>
          <p:nvPr/>
        </p:nvSpPr>
        <p:spPr>
          <a:xfrm rot="5400000">
            <a:off x="3678220" y="3403880"/>
            <a:ext cx="316727" cy="525602"/>
          </a:xfrm>
          <a:prstGeom prst="upArrow">
            <a:avLst>
              <a:gd name="adj1" fmla="val 50000"/>
              <a:gd name="adj2" fmla="val 409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/>
          </a:p>
        </p:txBody>
      </p:sp>
      <p:sp>
        <p:nvSpPr>
          <p:cNvPr id="30" name="Up Arrow 29"/>
          <p:cNvSpPr/>
          <p:nvPr/>
        </p:nvSpPr>
        <p:spPr>
          <a:xfrm rot="5400000">
            <a:off x="3657473" y="2320592"/>
            <a:ext cx="316727" cy="525602"/>
          </a:xfrm>
          <a:prstGeom prst="upArrow">
            <a:avLst>
              <a:gd name="adj1" fmla="val 50000"/>
              <a:gd name="adj2" fmla="val 409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02440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27784" y="6451168"/>
            <a:ext cx="4147806" cy="334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3.1. „Енергийни технологии и енергийна ефективност“ -</a:t>
            </a:r>
            <a:b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 безвъзмездна помощ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504" y="1584457"/>
            <a:ext cx="2869827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Дейности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696" y="2204864"/>
            <a:ext cx="2869827" cy="2664296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повишаване на енергийната ефективност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предприятията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провеждане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обследвания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за ЕЕ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последващо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прилагане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препоръчаните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мерки;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Институционална 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устойчиво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енергийно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развитие -    (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за АУЕР за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качеството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количеството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услиги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за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предприятията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0656" y="1592816"/>
            <a:ext cx="2736304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Очакван принос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4208" y="1592816"/>
            <a:ext cx="2520280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  <a:endParaRPr lang="bg-BG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0656" y="2204864"/>
            <a:ext cx="2736304" cy="2664296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енергийната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ефективност на подкрепените предприятия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Намаляване на производствените разходи, повишаване на екологосъобразността и увеличаване на конкурентоспособността </a:t>
            </a: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8473" y="2204864"/>
            <a:ext cx="2536015" cy="2664296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Съществуващи предприяти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я, вкл. големи, 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на територията на страната 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АУЕР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505" y="5085184"/>
            <a:ext cx="8594632" cy="702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Подрепа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за предприятия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извън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секторите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търговията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услугите</a:t>
            </a:r>
            <a:endParaRPr lang="ru-RU" sz="135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 на база </a:t>
            </a: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препоръки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извършен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енергиен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одит</a:t>
            </a:r>
            <a:endParaRPr lang="bg-BG" sz="135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505" y="5980988"/>
            <a:ext cx="8594632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234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27784" y="6451168"/>
            <a:ext cx="4147806" cy="334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60" y="1772816"/>
            <a:ext cx="3456508" cy="502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 algn="ctr">
              <a:lnSpc>
                <a:spcPct val="90000"/>
              </a:lnSpc>
              <a:defRPr/>
            </a:pPr>
            <a:r>
              <a:rPr lang="bg-BG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Планирано използване на финансови инструменти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388" y="2708920"/>
            <a:ext cx="3456508" cy="1750880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Дългов инструмент </a:t>
            </a:r>
            <a:r>
              <a:rPr lang="ru-RU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за мерки за енергийна ефективност в </a:t>
            </a:r>
            <a:r>
              <a:rPr lang="ru-RU" sz="1200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предприятията</a:t>
            </a:r>
            <a:r>
              <a:rPr lang="ru-RU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Гаранции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покриващи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загуби по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портфейл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от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дългове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осигуряващ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инвестиционни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кредити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/лизинги за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ЕЕ в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предприятията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</a:b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0505" y="1772816"/>
            <a:ext cx="2592288" cy="502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bg-BG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Целева група</a:t>
            </a:r>
            <a:endParaRPr 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0505" y="2707779"/>
            <a:ext cx="2520280" cy="1729574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Съществуващи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 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(МСП и </a:t>
            </a:r>
            <a:r>
              <a:rPr lang="ru-RU" sz="1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големи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), 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прилагащи мерки за енергийна ефективност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12010" y="1783507"/>
            <a:ext cx="2232373" cy="502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bg-BG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  <a:r>
              <a:rPr lang="bg-BG" sz="1400" b="1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400" b="1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75590" y="2756268"/>
            <a:ext cx="2232373" cy="1656184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на фондовете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Кредитни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финансови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институции и др. подобни организации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9155" y="5085184"/>
            <a:ext cx="8551993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за предприятия 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всички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сектори</a:t>
            </a:r>
            <a:endParaRPr lang="ru-RU" sz="135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516" y="5897134"/>
            <a:ext cx="8594632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40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 bwMode="auto">
          <a:xfrm>
            <a:off x="53975" y="260350"/>
            <a:ext cx="9144000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3.1. „Енергийни технологии и енергийна ефективност“ -</a:t>
            </a:r>
            <a:b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 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финансови инструменти</a:t>
            </a: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95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 3.2.“Ресурсна ефективност“ – </a:t>
            </a:r>
            <a:br>
              <a:rPr lang="bg-BG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чрез безвъзмездна помощ</a:t>
            </a:r>
            <a:endParaRPr lang="bg-BG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388" y="1340768"/>
            <a:ext cx="2664420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Дейности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388" y="1772816"/>
            <a:ext cx="2664420" cy="2808312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пилотни и демонстрационни инициативи за повишаване ефективното използване на ресурсите в предприятия и/или  групи предприятия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8676" y="1340768"/>
            <a:ext cx="3534680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Очакван принос</a:t>
            </a:r>
            <a:endParaRPr lang="bg-BG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8224" y="1340768"/>
            <a:ext cx="2376264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8676" y="1772816"/>
            <a:ext cx="3534680" cy="2808312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 на информираността относно ефективното използване на ресурсите в подкрепените МСП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 ефективността на производствените процеси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Намаляване себестойността на продукцията 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 на конкурентоспособността на подкрепените предприятия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8224" y="1772816"/>
            <a:ext cx="2376264" cy="2808312"/>
          </a:xfrm>
          <a:prstGeom prst="rect">
            <a:avLst/>
          </a:prstGeom>
          <a:solidFill>
            <a:srgbClr val="C4E59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МСП от преработващата промишленост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0688" y="5452705"/>
            <a:ext cx="8594632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36,6 </a:t>
            </a:r>
            <a:r>
              <a:rPr lang="bg-BG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</p:spTree>
    <p:extLst>
      <p:ext uri="{BB962C8B-B14F-4D97-AF65-F5344CB8AC3E}">
        <p14:creationId xmlns:p14="http://schemas.microsoft.com/office/powerpoint/2010/main" val="4082214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Възможности за подкрепа по ОПИК през 2015 г.</a:t>
            </a:r>
            <a:endParaRPr lang="bg-BG" sz="26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468313" y="1341438"/>
            <a:ext cx="8351837" cy="35277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0" indent="0">
              <a:buFontTx/>
              <a:buNone/>
              <a:defRPr/>
            </a:pPr>
            <a:endParaRPr lang="bg-BG" sz="1600" dirty="0" smtClean="0"/>
          </a:p>
          <a:p>
            <a:pPr marL="0" indent="0">
              <a:buFontTx/>
              <a:buNone/>
              <a:defRPr/>
            </a:pPr>
            <a:endParaRPr lang="bg-BG" sz="1600" dirty="0"/>
          </a:p>
          <a:p>
            <a:pPr marL="180975" lvl="0" indent="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bg-BG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00026" y="1360976"/>
            <a:ext cx="2522765" cy="1008112"/>
          </a:xfrm>
          <a:prstGeom prst="rightArrow">
            <a:avLst>
              <a:gd name="adj1" fmla="val 75000"/>
              <a:gd name="adj2" fmla="val 50000"/>
            </a:avLst>
          </a:prstGeom>
          <a:gradFill rotWithShape="1">
            <a:gsLst>
              <a:gs pos="0">
                <a:srgbClr val="3497AE">
                  <a:tint val="50000"/>
                  <a:satMod val="300000"/>
                </a:srgbClr>
              </a:gs>
              <a:gs pos="35000">
                <a:srgbClr val="3497AE">
                  <a:tint val="37000"/>
                  <a:satMod val="300000"/>
                </a:srgbClr>
              </a:gs>
              <a:gs pos="100000">
                <a:srgbClr val="3497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A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en-US" sz="1600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en-US" sz="1600" i="1" kern="0" dirty="0" smtClean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Приоритетна ос 1</a:t>
            </a:r>
            <a:endParaRPr lang="en-US" altLang="en-US" sz="1600" i="1" kern="0" dirty="0" smtClean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973661" y="980728"/>
            <a:ext cx="5918819" cy="1794876"/>
            <a:chOff x="450025" y="-22382"/>
            <a:chExt cx="1872569" cy="1940465"/>
          </a:xfrm>
        </p:grpSpPr>
        <p:sp>
          <p:nvSpPr>
            <p:cNvPr id="6" name="Rounded Rectangle 5"/>
            <p:cNvSpPr/>
            <p:nvPr/>
          </p:nvSpPr>
          <p:spPr>
            <a:xfrm>
              <a:off x="450025" y="139323"/>
              <a:ext cx="1845305" cy="1778760"/>
            </a:xfrm>
            <a:prstGeom prst="roundRect">
              <a:avLst/>
            </a:prstGeom>
            <a:solidFill>
              <a:srgbClr val="AAAAAA">
                <a:lumMod val="40000"/>
                <a:lumOff val="60000"/>
              </a:srgbClr>
            </a:solidFill>
            <a:ln>
              <a:solidFill>
                <a:srgbClr val="FFDCAA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7" name="Rounded Rectangle 4"/>
            <p:cNvSpPr>
              <a:spLocks noChangeArrowheads="1"/>
            </p:cNvSpPr>
            <p:nvPr/>
          </p:nvSpPr>
          <p:spPr bwMode="auto">
            <a:xfrm>
              <a:off x="463546" y="-22382"/>
              <a:ext cx="1859048" cy="185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4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„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Подкрепа за </a:t>
              </a:r>
              <a:r>
                <a:rPr lang="ru-RU" altLang="en-US" sz="14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иновации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в </a:t>
              </a:r>
              <a:r>
                <a:rPr lang="ru-RU" altLang="en-US" sz="14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предприятията</a:t>
              </a:r>
              <a:r>
                <a:rPr lang="ru-RU" altLang="en-US" sz="14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“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Бюджет на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процедурата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-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40 млн. евро; 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кандидати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– МСП и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големи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;</a:t>
              </a:r>
            </a:p>
            <a:p>
              <a:pPr defTabSz="914400"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Минимален и максимален размер на </a:t>
              </a:r>
              <a:r>
                <a:rPr lang="ru-RU" altLang="en-US" sz="12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помощта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</a:t>
              </a:r>
              <a:r>
                <a:rPr lang="ru-RU" alt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100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000 </a:t>
              </a:r>
              <a:r>
                <a:rPr lang="ru-RU" alt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– 1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500 000 </a:t>
              </a:r>
              <a:r>
                <a:rPr lang="ru-RU" altLang="en-US" sz="1200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лв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ru-RU" altLang="en-US" sz="12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–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инвестиционни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и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за услуги;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Индикативен срок на обявяване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–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септември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2015 г.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193675" y="3321476"/>
            <a:ext cx="2597175" cy="1115636"/>
          </a:xfrm>
          <a:prstGeom prst="rightArrow">
            <a:avLst>
              <a:gd name="adj1" fmla="val 75000"/>
              <a:gd name="adj2" fmla="val 50000"/>
            </a:avLst>
          </a:prstGeom>
          <a:gradFill rotWithShape="1">
            <a:gsLst>
              <a:gs pos="0">
                <a:srgbClr val="3497AE">
                  <a:tint val="50000"/>
                  <a:satMod val="300000"/>
                </a:srgbClr>
              </a:gs>
              <a:gs pos="35000">
                <a:srgbClr val="3497AE">
                  <a:tint val="37000"/>
                  <a:satMod val="300000"/>
                </a:srgbClr>
              </a:gs>
              <a:gs pos="100000">
                <a:srgbClr val="3497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A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en-US" sz="1600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en-US" sz="1600" i="1" kern="0" dirty="0" smtClean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Приоритетна ос 2</a:t>
            </a:r>
            <a:endParaRPr lang="en-US" altLang="en-US" sz="1600" i="1" kern="0" dirty="0" smtClean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2722791" y="2060848"/>
            <a:ext cx="6169689" cy="2808311"/>
            <a:chOff x="475945" y="226155"/>
            <a:chExt cx="2001538" cy="5174839"/>
          </a:xfrm>
        </p:grpSpPr>
        <p:sp>
          <p:nvSpPr>
            <p:cNvPr id="16" name="Rounded Rectangle 15"/>
            <p:cNvSpPr/>
            <p:nvPr/>
          </p:nvSpPr>
          <p:spPr>
            <a:xfrm>
              <a:off x="557331" y="1831250"/>
              <a:ext cx="1920152" cy="3569744"/>
            </a:xfrm>
            <a:prstGeom prst="roundRect">
              <a:avLst/>
            </a:prstGeom>
            <a:solidFill>
              <a:srgbClr val="AAAAAA">
                <a:lumMod val="40000"/>
                <a:lumOff val="60000"/>
              </a:srgbClr>
            </a:solidFill>
            <a:ln>
              <a:solidFill>
                <a:srgbClr val="FFDCAA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ru-RU" altLang="en-US" sz="14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„</a:t>
              </a:r>
              <a:r>
                <a:rPr lang="ru-RU" altLang="en-US" sz="14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Подобряване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4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производствения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400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капацитет</a:t>
              </a:r>
              <a:r>
                <a:rPr lang="ru-RU" altLang="en-US" sz="14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на </a:t>
              </a:r>
              <a:r>
                <a:rPr lang="ru-RU" altLang="en-US" sz="14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МСП“</a:t>
              </a:r>
            </a:p>
            <a:p>
              <a:pPr>
                <a:lnSpc>
                  <a:spcPct val="15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Бюджет 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на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процедурата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150 </a:t>
              </a:r>
              <a:r>
                <a:rPr lang="ru-RU" alt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млн. евро; 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кандидати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МСП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ru-RU" altLang="en-US" sz="12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Минимален и максимален размер на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помощта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100 000 – 1 000 000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лв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err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Допустими</a:t>
              </a:r>
              <a:r>
                <a:rPr lang="ru-RU" altLang="en-US" sz="1200" b="1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b="1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инвестиционни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разходи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;</a:t>
              </a:r>
              <a:endPara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tabLst>
                  <a:tab pos="0" algn="l"/>
                </a:tabLst>
              </a:pPr>
              <a:r>
                <a:rPr lang="ru-RU" altLang="en-US" sz="1200" b="1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Статус: </a:t>
              </a:r>
              <a:r>
                <a:rPr lang="ru-RU" altLang="en-US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отворена за </a:t>
              </a:r>
              <a:r>
                <a:rPr lang="ru-RU" altLang="en-US" sz="1200" i="1" dirty="0" err="1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кандидатстване</a:t>
              </a:r>
              <a:endParaRPr lang="ru-RU" altLang="en-US" sz="10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ounded Rectangle 4"/>
            <p:cNvSpPr>
              <a:spLocks noChangeArrowheads="1"/>
            </p:cNvSpPr>
            <p:nvPr/>
          </p:nvSpPr>
          <p:spPr bwMode="auto">
            <a:xfrm>
              <a:off x="475945" y="226155"/>
              <a:ext cx="1625091" cy="16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ru-RU" altLang="en-US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 bwMode="auto">
          <a:xfrm>
            <a:off x="200025" y="5287936"/>
            <a:ext cx="2673375" cy="1021384"/>
          </a:xfrm>
          <a:prstGeom prst="rightArrow">
            <a:avLst>
              <a:gd name="adj1" fmla="val 75000"/>
              <a:gd name="adj2" fmla="val 50000"/>
            </a:avLst>
          </a:prstGeom>
          <a:gradFill rotWithShape="1">
            <a:gsLst>
              <a:gs pos="0">
                <a:srgbClr val="3497AE">
                  <a:tint val="50000"/>
                  <a:satMod val="300000"/>
                </a:srgbClr>
              </a:gs>
              <a:gs pos="35000">
                <a:srgbClr val="3497AE">
                  <a:tint val="37000"/>
                  <a:satMod val="300000"/>
                </a:srgbClr>
              </a:gs>
              <a:gs pos="100000">
                <a:srgbClr val="3497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A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en-US" sz="1600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en-US" sz="1600" i="1" kern="0" dirty="0" smtClean="0">
                <a:solidFill>
                  <a:srgbClr val="050595"/>
                </a:solidFill>
                <a:latin typeface="Tahoma" pitchFamily="34" charset="0"/>
                <a:cs typeface="Tahoma" pitchFamily="34" charset="0"/>
              </a:rPr>
              <a:t>Приоритетна ос 3</a:t>
            </a:r>
            <a:endParaRPr lang="en-US" altLang="en-US" sz="1600" i="1" kern="0" dirty="0" smtClean="0">
              <a:solidFill>
                <a:srgbClr val="05059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973661" y="5013176"/>
            <a:ext cx="5918819" cy="1728192"/>
          </a:xfrm>
          <a:prstGeom prst="roundRect">
            <a:avLst/>
          </a:prstGeom>
          <a:solidFill>
            <a:srgbClr val="AAAAAA">
              <a:lumMod val="40000"/>
              <a:lumOff val="60000"/>
            </a:srgbClr>
          </a:solidFill>
          <a:ln>
            <a:solidFill>
              <a:srgbClr val="FFDCAA">
                <a:lumMod val="50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/>
            <a:r>
              <a:rPr lang="ru-RU" altLang="en-US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„</a:t>
            </a:r>
            <a:r>
              <a:rPr lang="ru-RU" altLang="en-US" sz="1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Енергийна</a:t>
            </a:r>
            <a:r>
              <a:rPr lang="ru-RU" altLang="en-US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ефективност</a:t>
            </a:r>
            <a:r>
              <a:rPr lang="ru-RU" altLang="en-US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ru-RU" altLang="en-US" sz="1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предприятията</a:t>
            </a:r>
            <a:r>
              <a:rPr lang="ru-RU" altLang="en-US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“</a:t>
            </a:r>
          </a:p>
          <a:p>
            <a:pPr>
              <a:lnSpc>
                <a:spcPct val="15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 на </a:t>
            </a: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процедурата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50 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 евро; 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кандидати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МСП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Минимален и максимален размер на </a:t>
            </a: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помощта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5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0 000 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1 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500 000 </a:t>
            </a:r>
            <a:r>
              <a:rPr lang="ru-RU" altLang="en-US" sz="1200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лв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en-US" sz="1200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инвестиционни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2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; </a:t>
            </a:r>
            <a:r>
              <a:rPr lang="ru-RU" altLang="en-US" sz="12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СМР; </a:t>
            </a:r>
            <a:r>
              <a:rPr lang="ru-RU" altLang="en-US" sz="12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услуги.</a:t>
            </a:r>
            <a:endParaRPr lang="ru-RU" altLang="en-US" sz="1200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tabLst>
                <a:tab pos="0" algn="l"/>
              </a:tabLst>
            </a:pPr>
            <a:r>
              <a:rPr lang="ru-RU" altLang="en-US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Индикативен срок на обявяване: </a:t>
            </a:r>
            <a:r>
              <a:rPr lang="ru-RU" altLang="en-US" sz="12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декември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12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2015 г</a:t>
            </a:r>
            <a:r>
              <a:rPr lang="ru-RU" altLang="en-US" sz="12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altLang="en-US" sz="1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endParaRPr lang="ru-RU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75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14670" y="2060848"/>
            <a:ext cx="5914659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4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НОВИ</a:t>
            </a:r>
            <a:r>
              <a:rPr lang="bg-B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bg-B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bg-BG" dirty="0" smtClean="0">
                <a:solidFill>
                  <a:srgbClr val="002060"/>
                </a:solidFill>
              </a:rPr>
              <a:t>ВЪЗМОЖНОСТИ </a:t>
            </a: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3600" dirty="0">
                <a:solidFill>
                  <a:srgbClr val="002060"/>
                </a:solidFill>
              </a:rPr>
              <a:t> </a:t>
            </a:r>
            <a:r>
              <a:rPr lang="bg-BG" sz="3600" dirty="0" smtClean="0">
                <a:solidFill>
                  <a:srgbClr val="002060"/>
                </a:solidFill>
              </a:rPr>
              <a:t>         </a:t>
            </a:r>
            <a:r>
              <a:rPr lang="bg-BG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2014 - 2020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188641"/>
            <a:ext cx="7175351" cy="896584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WWW.OPCOMPETITIVENESS.BG</a:t>
            </a:r>
            <a:endParaRPr lang="bg-BG" sz="24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8596" y="5072074"/>
            <a:ext cx="8298479" cy="1512000"/>
            <a:chOff x="428596" y="5072074"/>
            <a:chExt cx="8298479" cy="1512000"/>
          </a:xfrm>
        </p:grpSpPr>
        <p:pic>
          <p:nvPicPr>
            <p:cNvPr id="8" name="Picture 7" descr="OPIC1BG_COLOR_DOWN.f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5140" y="5072074"/>
              <a:ext cx="2011935" cy="1512000"/>
            </a:xfrm>
            <a:prstGeom prst="rect">
              <a:avLst/>
            </a:prstGeom>
          </p:spPr>
        </p:pic>
        <p:pic>
          <p:nvPicPr>
            <p:cNvPr id="14" name="Picture 13" descr="textEU+LOGO.f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5072074"/>
              <a:ext cx="1426950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0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0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Оперативна </a:t>
            </a:r>
            <a:r>
              <a:rPr lang="ru-RU" sz="2600" b="1" kern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програма</a:t>
            </a:r>
            <a:r>
              <a:rPr lang="ru-RU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ru-RU" sz="2600" b="1" kern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Иновации</a:t>
            </a:r>
            <a:r>
              <a:rPr lang="ru-RU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600" b="1" kern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конкурентоспособност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ru-RU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2014-2020</a:t>
            </a:r>
            <a:endParaRPr lang="bg-BG" sz="26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611560" y="1412776"/>
            <a:ext cx="8148017" cy="5085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ОПИК 2014-2020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официално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одобр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</a:t>
            </a:r>
            <a:r>
              <a:rPr lang="bg-BG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 от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Европейската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комисия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13.03.2015 г.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ОПИК 2014-2020 е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основният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програмен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документ на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национално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ниво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очертаващ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помощта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българския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бизнес от ЕСИФ за периода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2014-2020 г. в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областта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на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иновациите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капацитета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за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растеж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на МСП,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енергийната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и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ресурсна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ефективност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bg-BG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Програмата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пряко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ангажирана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с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изграждането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на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по-конкурентоспособна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икономика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основана на знания и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иновации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и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по-ефективно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използване на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ресурсите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en-US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Общият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бюджет на ОПИК 2014-2020 е в размер на 1,39 млрд. евро,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като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финансирането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от ЕФРР е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1,18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млрд. евро (85% от бюджета), а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националното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съфинансиране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се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равнява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на 209 млн. евро (15% от бюджета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).</a:t>
            </a:r>
          </a:p>
          <a:p>
            <a:pPr marL="180975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70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bg-BG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на ОПИК </a:t>
            </a:r>
            <a:r>
              <a:rPr lang="bg-BG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бюджетно разпределение</a:t>
            </a:r>
            <a:r>
              <a:rPr lang="bg-BG" altLang="en-US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4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alt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bg-BG" altLang="en-US" sz="14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/2</a:t>
            </a:r>
            <a:r>
              <a:rPr lang="en-US" altLang="en-US" sz="14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600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83201"/>
            <a:ext cx="7128792" cy="19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19166"/>
            <a:ext cx="7128792" cy="36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187624" y="860427"/>
            <a:ext cx="4305280" cy="1954381"/>
            <a:chOff x="2111026" y="-1507957"/>
            <a:chExt cx="4305280" cy="1598670"/>
          </a:xfrm>
        </p:grpSpPr>
        <p:sp>
          <p:nvSpPr>
            <p:cNvPr id="30" name="Right Arrow 29"/>
            <p:cNvSpPr/>
            <p:nvPr/>
          </p:nvSpPr>
          <p:spPr>
            <a:xfrm>
              <a:off x="2111026" y="-1507957"/>
              <a:ext cx="4305280" cy="1598670"/>
            </a:xfrm>
            <a:prstGeom prst="rightArrow">
              <a:avLst>
                <a:gd name="adj1" fmla="val 75000"/>
                <a:gd name="adj2" fmla="val 50000"/>
              </a:avLst>
            </a:prstGeom>
            <a:gradFill rotWithShape="1">
              <a:gsLst>
                <a:gs pos="28000">
                  <a:srgbClr val="5ECCF3">
                    <a:tint val="18000"/>
                    <a:satMod val="120000"/>
                    <a:lumMod val="88000"/>
                  </a:srgbClr>
                </a:gs>
                <a:gs pos="100000">
                  <a:srgbClr val="5ECCF3">
                    <a:tint val="40000"/>
                    <a:satMod val="100000"/>
                    <a:lumMod val="78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5ECCF3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sp>
        <p:sp>
          <p:nvSpPr>
            <p:cNvPr id="31" name="Right Arrow 4"/>
            <p:cNvSpPr/>
            <p:nvPr/>
          </p:nvSpPr>
          <p:spPr>
            <a:xfrm>
              <a:off x="2155620" y="-1115041"/>
              <a:ext cx="3705779" cy="10059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ctr" defTabSz="5334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Инвестиционен приоритет  1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.1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Технологично развитие и иновации</a:t>
              </a:r>
              <a:r>
                <a:rPr lang="en-US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(Тематична Ц ел1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492905" y="860427"/>
            <a:ext cx="2607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r>
              <a:rPr lang="bg-BG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Приоритетна </a:t>
            </a:r>
            <a:r>
              <a:rPr lang="bg-BG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1: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bg-BG" altLang="en-US" sz="1600" b="1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Технологично </a:t>
            </a:r>
            <a:r>
              <a:rPr lang="bg-BG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развитие </a:t>
            </a:r>
            <a:r>
              <a:rPr lang="bg-BG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bg-BG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иновации</a:t>
            </a:r>
          </a:p>
          <a:p>
            <a:pPr algn="ctr">
              <a:spcBef>
                <a:spcPts val="0"/>
              </a:spcBef>
            </a:pPr>
            <a:endParaRPr lang="en-US" alt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21.24</a:t>
            </a:r>
            <a:r>
              <a:rPr lang="ru-RU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295.3 </a:t>
            </a:r>
            <a:r>
              <a:rPr lang="ru-RU" altLang="en-US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млн.евро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бюджета на </a:t>
            </a:r>
            <a:r>
              <a:rPr lang="ru-RU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ОПИК</a:t>
            </a:r>
            <a:endParaRPr lang="ru-RU" altLang="en-US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187624" y="3018025"/>
            <a:ext cx="4305279" cy="1546912"/>
            <a:chOff x="2485491" y="2233103"/>
            <a:chExt cx="4355180" cy="1546912"/>
          </a:xfrm>
        </p:grpSpPr>
        <p:sp>
          <p:nvSpPr>
            <p:cNvPr id="39" name="Right Arrow 38"/>
            <p:cNvSpPr/>
            <p:nvPr/>
          </p:nvSpPr>
          <p:spPr>
            <a:xfrm>
              <a:off x="2485491" y="2233103"/>
              <a:ext cx="4355180" cy="154691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4E67C8">
                <a:lumMod val="60000"/>
                <a:lumOff val="40000"/>
              </a:srgbClr>
            </a:solidFill>
            <a:ln w="9525" cap="flat" cmpd="sng" algn="ctr">
              <a:solidFill>
                <a:srgbClr val="FF8021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sp>
        <p:sp>
          <p:nvSpPr>
            <p:cNvPr id="40" name="Right Arrow 4"/>
            <p:cNvSpPr/>
            <p:nvPr/>
          </p:nvSpPr>
          <p:spPr>
            <a:xfrm>
              <a:off x="2485491" y="2426467"/>
              <a:ext cx="3775088" cy="11601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ctr" defTabSz="5334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Инвестиционен приоритет 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r>
                <a:rPr lang="ru-RU" sz="16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ru-RU" sz="16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Достъп до финансиране в подкрепа на предприемачеството 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(Тематична Цел 3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35680" y="4642615"/>
            <a:ext cx="4409167" cy="1562627"/>
            <a:chOff x="2520276" y="3855507"/>
            <a:chExt cx="4409167" cy="1562627"/>
          </a:xfrm>
        </p:grpSpPr>
        <p:sp>
          <p:nvSpPr>
            <p:cNvPr id="45" name="Right Arrow 44"/>
            <p:cNvSpPr/>
            <p:nvPr/>
          </p:nvSpPr>
          <p:spPr>
            <a:xfrm>
              <a:off x="2520276" y="3855507"/>
              <a:ext cx="4409167" cy="156262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4E67C8">
                <a:lumMod val="60000"/>
                <a:lumOff val="40000"/>
              </a:srgbClr>
            </a:solidFill>
            <a:ln w="9525" cap="flat" cmpd="sng" algn="ctr">
              <a:solidFill>
                <a:srgbClr val="FF8021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sp>
        <p:sp>
          <p:nvSpPr>
            <p:cNvPr id="46" name="Right Arrow 4"/>
            <p:cNvSpPr/>
            <p:nvPr/>
          </p:nvSpPr>
          <p:spPr>
            <a:xfrm>
              <a:off x="2520276" y="4050835"/>
              <a:ext cx="3823182" cy="11719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114300" lvl="1" indent="-114300" algn="ctr" defTabSz="5334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Инвестиционен приоритет 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sz="14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sz="14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Капацитет за растеж на МСП</a:t>
              </a:r>
              <a:b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(Тематична Цел 3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bg-BG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544847" y="3356992"/>
            <a:ext cx="2411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Приоритетна </a:t>
            </a:r>
            <a:r>
              <a:rPr lang="bg-BG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 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bg-BG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bg-BG" altLang="en-US" sz="1600" b="1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Предприемачество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altLang="en-US" sz="16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капацитет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</a:t>
            </a:r>
            <a:r>
              <a:rPr lang="ru-RU" altLang="en-US" sz="16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растеж</a:t>
            </a: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50.17</a:t>
            </a:r>
            <a:r>
              <a:rPr lang="ru-RU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(697.5 </a:t>
            </a:r>
            <a:r>
              <a:rPr lang="ru-RU" altLang="en-US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млн.евро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бюджета на </a:t>
            </a:r>
            <a:endParaRPr lang="en-US" altLang="en-US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ОПИК</a:t>
            </a:r>
            <a:endParaRPr lang="en-US" altLang="en-US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altLang="en-US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на ОПИК и бюджетно разпределение </a:t>
            </a:r>
            <a:r>
              <a:rPr lang="en-US" altLang="en-US" sz="2000" b="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altLang="en-US" sz="14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2/2</a:t>
            </a:r>
            <a:r>
              <a:rPr lang="en-US" altLang="en-US" sz="14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600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78691"/>
            <a:ext cx="7212649" cy="3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978971" y="1478739"/>
            <a:ext cx="21580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Приоритетна </a:t>
            </a:r>
            <a:r>
              <a:rPr lang="ru-RU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 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Енергийна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ресурсна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ефективност</a:t>
            </a:r>
            <a:endParaRPr lang="ru-RU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22.35%</a:t>
            </a:r>
          </a:p>
          <a:p>
            <a:pPr algn="ctr">
              <a:spcBef>
                <a:spcPts val="0"/>
              </a:spcBef>
            </a:pP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(310.7 </a:t>
            </a:r>
            <a:r>
              <a:rPr lang="ru-RU" altLang="en-US" sz="16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 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евро)</a:t>
            </a:r>
            <a:endParaRPr lang="ru-RU" altLang="en-US" sz="1600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бюджета на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ОПИК</a:t>
            </a:r>
            <a:endParaRPr lang="ru-RU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127" name="Group 10"/>
          <p:cNvGrpSpPr>
            <a:grpSpLocks/>
          </p:cNvGrpSpPr>
          <p:nvPr/>
        </p:nvGrpSpPr>
        <p:grpSpPr bwMode="auto">
          <a:xfrm>
            <a:off x="1331640" y="2651795"/>
            <a:ext cx="4680520" cy="1190353"/>
            <a:chOff x="2126602" y="4543357"/>
            <a:chExt cx="4802863" cy="839667"/>
          </a:xfrm>
        </p:grpSpPr>
        <p:sp>
          <p:nvSpPr>
            <p:cNvPr id="12" name="Right Arrow 11"/>
            <p:cNvSpPr/>
            <p:nvPr/>
          </p:nvSpPr>
          <p:spPr>
            <a:xfrm>
              <a:off x="2126602" y="4543357"/>
              <a:ext cx="4802863" cy="839667"/>
            </a:xfrm>
            <a:prstGeom prst="rightArrow">
              <a:avLst>
                <a:gd name="adj1" fmla="val 75000"/>
                <a:gd name="adj2" fmla="val 44912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ight Arrow 4"/>
            <p:cNvSpPr/>
            <p:nvPr/>
          </p:nvSpPr>
          <p:spPr>
            <a:xfrm>
              <a:off x="2126602" y="4663471"/>
              <a:ext cx="4442818" cy="719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anchor="ctr"/>
            <a:lstStyle/>
            <a:p>
              <a:pPr marL="171450" lvl="1" indent="-171450" algn="ctr" defTabSz="711200">
                <a:buFontTx/>
                <a:buChar char="•"/>
              </a:pP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Инвестиционен приоритет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.2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Ресурсна </a:t>
              </a:r>
              <a:r>
                <a:rPr lang="bg-BG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ефективност</a:t>
              </a:r>
              <a:r>
                <a:rPr lang="bg-BG" sz="1600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bg-BG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bg-BG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(Тематична Цел 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6)</a:t>
              </a:r>
            </a:p>
          </p:txBody>
        </p:sp>
      </p:grpSp>
      <p:grpSp>
        <p:nvGrpSpPr>
          <p:cNvPr id="5128" name="Group 15"/>
          <p:cNvGrpSpPr>
            <a:grpSpLocks/>
          </p:cNvGrpSpPr>
          <p:nvPr/>
        </p:nvGrpSpPr>
        <p:grpSpPr bwMode="auto">
          <a:xfrm>
            <a:off x="1364803" y="1300070"/>
            <a:ext cx="4614193" cy="1202026"/>
            <a:chOff x="2137513" y="3538562"/>
            <a:chExt cx="4791932" cy="990030"/>
          </a:xfrm>
        </p:grpSpPr>
        <p:sp>
          <p:nvSpPr>
            <p:cNvPr id="17" name="Right Arrow 16"/>
            <p:cNvSpPr/>
            <p:nvPr/>
          </p:nvSpPr>
          <p:spPr>
            <a:xfrm>
              <a:off x="2137513" y="3538562"/>
              <a:ext cx="4791932" cy="990030"/>
            </a:xfrm>
            <a:prstGeom prst="rightArrow">
              <a:avLst>
                <a:gd name="adj1" fmla="val 75000"/>
                <a:gd name="adj2" fmla="val 40466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2211146" y="3661856"/>
              <a:ext cx="4346686" cy="743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anchor="ctr"/>
            <a:lstStyle/>
            <a:p>
              <a:pPr marL="171450" lvl="1" indent="-171450" algn="ctr" defTabSz="711200">
                <a:buFontTx/>
                <a:buChar char="•"/>
              </a:pP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Инвестиционен приоритет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.1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Енергийни </a:t>
              </a:r>
              <a:r>
                <a:rPr lang="bg-BG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технологии и енергийна ефективност </a:t>
              </a: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bg-B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(Тематична Цел 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4)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38177"/>
            <a:ext cx="7198579" cy="25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ight Arrow 26"/>
          <p:cNvSpPr/>
          <p:nvPr/>
        </p:nvSpPr>
        <p:spPr>
          <a:xfrm>
            <a:off x="1215445" y="4365104"/>
            <a:ext cx="4794408" cy="2232248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EBD3F1"/>
          </a:solidFill>
          <a:ln>
            <a:solidFill>
              <a:srgbClr val="EBD3F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5960355" y="4019223"/>
            <a:ext cx="2154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Приоритетна ос 4:</a:t>
            </a:r>
          </a:p>
          <a:p>
            <a:pPr algn="ctr">
              <a:spcAft>
                <a:spcPts val="0"/>
              </a:spcAft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Премахване на пречките в областта на сигурността на доставките на газ</a:t>
            </a:r>
          </a:p>
          <a:p>
            <a:pPr algn="ctr"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3.24%</a:t>
            </a:r>
          </a:p>
          <a:p>
            <a:pPr algn="ctr">
              <a:spcAft>
                <a:spcPts val="0"/>
              </a:spcAft>
            </a:pPr>
            <a: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(45 </a:t>
            </a:r>
            <a:r>
              <a:rPr lang="ru-RU" sz="1600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млн.евро</a:t>
            </a:r>
            <a: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бюджета на </a:t>
            </a:r>
            <a:b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ОПИК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0720" y="4726174"/>
            <a:ext cx="4362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spcAft>
                <a:spcPts val="0"/>
              </a:spcAft>
              <a:buFont typeface="Arial" pitchFamily="34" charset="0"/>
              <a:buChar char="•"/>
            </a:pPr>
            <a:r>
              <a: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Инвестиционен приоритет  </a:t>
            </a: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.1</a:t>
            </a:r>
            <a:r>
              <a: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Подобряване на енергийната ефективност и сигурността на доставките чрез разработване на интелигентни системи за пренос на енергия</a:t>
            </a:r>
            <a:r>
              <a:rPr lang="bg-B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Тематична Цел 7</a:t>
            </a:r>
            <a:r>
              <a:rPr lang="en-US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1200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4194" y="404664"/>
            <a:ext cx="8937867" cy="1268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ИП 1.</a:t>
            </a:r>
            <a:r>
              <a:rPr lang="bg-BG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 „Технологично развитие и иновации“ – </a:t>
            </a:r>
            <a:b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 безвъзмездна помощ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411" y="1979913"/>
            <a:ext cx="2808435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Дейности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411" y="2492896"/>
            <a:ext cx="2808436" cy="2376264"/>
          </a:xfrm>
          <a:prstGeom prst="rect">
            <a:avLst/>
          </a:prstGeom>
          <a:solidFill>
            <a:srgbClr val="D3ECF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Развитие на сътрудничеството между предприятията и между научните среди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бизнеса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иновации в предприятията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развитие на среда и инфраструктура за изследвания и иновации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2186" y="1979913"/>
            <a:ext cx="3220515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Очакван принос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1781" y="2004588"/>
            <a:ext cx="2520280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0673" y="2492896"/>
            <a:ext cx="3222028" cy="2376264"/>
          </a:xfrm>
          <a:prstGeom prst="rect">
            <a:avLst/>
          </a:prstGeom>
          <a:solidFill>
            <a:srgbClr val="D3ECF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Повишаването на  иновационната дейност и капацитет на предприятията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Нарастване дела на предприятията, които самостоятелно разработват, внедряват и разпространяват иновации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Извеждане на българските предприятия и иноватори на международния пазар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Изграждане на иновационен капацитет и създаване на дългосрочни конкурентни предимства на страната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5807" y="2492896"/>
            <a:ext cx="2520280" cy="2376264"/>
          </a:xfrm>
          <a:prstGeom prst="rect">
            <a:avLst/>
          </a:prstGeom>
          <a:solidFill>
            <a:srgbClr val="D3ECF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 (МСП и големи), техни обединения, вкл. партньорства;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Клъстери;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Агенции, ведомства и </a:t>
            </a:r>
            <a:r>
              <a:rPr lang="bg-BG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орг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. на бизнеса;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Офиси за </a:t>
            </a:r>
            <a:r>
              <a:rPr lang="bg-BG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техн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. трансфер и </a:t>
            </a:r>
            <a:r>
              <a:rPr lang="bg-BG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техн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. центрове;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София Тех Парк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889" y="5223846"/>
            <a:ext cx="8718621" cy="5094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 ще се предоставя за инвестиции, попадащи изключително в областите на Иновационната стратегия за интелигентна специализация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889" y="5936899"/>
            <a:ext cx="8594632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235.3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</p:spTree>
    <p:extLst>
      <p:ext uri="{BB962C8B-B14F-4D97-AF65-F5344CB8AC3E}">
        <p14:creationId xmlns:p14="http://schemas.microsoft.com/office/powerpoint/2010/main" val="1959903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21779" y="188640"/>
            <a:ext cx="9144000" cy="1268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409" y="1916832"/>
            <a:ext cx="2808436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Планиран фин. инструмент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1814" y="1916832"/>
            <a:ext cx="2459746" cy="3388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Целева група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4208" y="1916832"/>
            <a:ext cx="2348425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44208" y="2492896"/>
            <a:ext cx="2401944" cy="2592288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indent="-1714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на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фондовете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мениджъри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други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подобни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Кредитни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финансови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институции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0401" y="2492896"/>
            <a:ext cx="2952452" cy="2592288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Дългови инструменти за иновации в предприятията</a:t>
            </a:r>
            <a:r>
              <a:rPr lang="ru-RU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Г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аранции, покриващи загуби по портфейл от дългове, или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Кредити и/или лизинги за инвестиции в активи и/или оборотни средства за растеж и развитие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Дялови и </a:t>
            </a:r>
            <a:r>
              <a:rPr lang="bg-BG" sz="1200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квази</a:t>
            </a:r>
            <a:r>
              <a:rPr lang="bg-BG" sz="12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дялови инвестиции </a:t>
            </a:r>
            <a:endParaRPr lang="bg-BG" sz="1200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Инвестиции 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в технологичен трансфер, </a:t>
            </a:r>
            <a:r>
              <a:rPr lang="bg-BG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комерсиализация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научни резултати, права по интелектуална собственост и др.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1814" y="2492896"/>
            <a:ext cx="2459746" cy="2592288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Развити 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или вече съществуващи 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предприятия, разработващи/внедряващи иновации 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(МСП и големи);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Предприятия, осъществяващи НИРД (</a:t>
            </a:r>
            <a:r>
              <a:rPr lang="bg-BG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МСП и 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големи</a:t>
            </a:r>
            <a:r>
              <a:rPr lang="bg-BG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);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Други предприятия, базирани на знанието.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504" y="5246561"/>
            <a:ext cx="8594632" cy="558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 ще се предоставя за инвестиции, попадащи изключително в областите на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Иновационната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стратегия за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интелигентна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специализация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889" y="5936899"/>
            <a:ext cx="8594632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60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4194" y="404664"/>
            <a:ext cx="8937867" cy="12687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 1.</a:t>
            </a:r>
            <a:r>
              <a:rPr lang="bg-BG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„Технологично развитие и иновации“ – </a:t>
            </a:r>
            <a:b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финансови инструменти</a:t>
            </a: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51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268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en-US" sz="26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bg-BG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.1. „Достъп до финансиране в подкрепа на предприемачеството“ – </a:t>
            </a:r>
            <a:br>
              <a:rPr lang="bg-BG" sz="26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 безвъзмездна помощ</a:t>
            </a:r>
            <a:endParaRPr lang="bg-BG" sz="20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592776"/>
            <a:ext cx="2448272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Дейности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2132856"/>
            <a:ext cx="2448272" cy="2461220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Насърчаване на предприемачески идеи в области, свързани с европейски и регионални предизвикателства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3808" y="1592776"/>
            <a:ext cx="2580692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Очакван принос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625" y="1613927"/>
            <a:ext cx="3384376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3808" y="2145804"/>
            <a:ext cx="2580692" cy="2448272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р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азвитие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нови предприятия и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конкурентиспособността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съществуващи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такива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ъздаване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устойчивост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работни места;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Постигане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растеж в областите, свързани с европейски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регионални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предизвикателства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7624" y="2145804"/>
            <a:ext cx="3384376" cy="2448272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Стартиращи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ru-RU" sz="1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новорегистрирани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 съществуващи предприятия в секторите съгласно Националната стратегия за насърчаване на МСП</a:t>
            </a:r>
            <a:endParaRPr lang="en-US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Предприятия, развиващи своята дейност в областта на културните 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 творческите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индустрии, както и развиващи нови продукти и услуги, свързани със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застаряването на населението, полагане на грижи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здравеопазване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социално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предприемачество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др.</a:t>
            </a: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417212" y="5086405"/>
            <a:ext cx="8568951" cy="5550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858" tIns="0" rIns="203858" bIns="0" numCol="1" spcCol="1270" anchor="ctr" anchorCtr="0">
            <a:no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500" i="0" kern="1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1500" i="0" kern="12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537" y="6076853"/>
            <a:ext cx="8594632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34.3 </a:t>
            </a:r>
            <a:r>
              <a:rPr lang="bg-BG" sz="1400" b="1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0537" y="4997951"/>
            <a:ext cx="8594632" cy="837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Предвижда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се и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на идеи,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които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ще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се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реализират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от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стартиращи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предприемачи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– лица до 29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годишна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възраст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и лица на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възраст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над 50 г.,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стартиращи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собствен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бизнес, жени-</a:t>
            </a:r>
            <a:r>
              <a:rPr lang="ru-RU" sz="14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предприемачи</a:t>
            </a:r>
            <a:r>
              <a:rPr lang="ru-RU" sz="1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и др. под. </a:t>
            </a:r>
          </a:p>
        </p:txBody>
      </p:sp>
    </p:spTree>
    <p:extLst>
      <p:ext uri="{BB962C8B-B14F-4D97-AF65-F5344CB8AC3E}">
        <p14:creationId xmlns:p14="http://schemas.microsoft.com/office/powerpoint/2010/main" val="2542686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268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.1. „Достъп до финансиране в подкрепа на предприемачеството“ – </a:t>
            </a:r>
            <a:b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подкрепа чрез 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финансови инструменти</a:t>
            </a:r>
            <a:endParaRPr lang="bg-BG" sz="24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932" y="1373404"/>
            <a:ext cx="3145408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Планиран фин. инструмент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931" y="1988840"/>
            <a:ext cx="3145409" cy="1800200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Инструмент, осигуряващ начален капитал</a:t>
            </a:r>
            <a:endParaRPr lang="bg-BG" sz="1200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за начално финансиране с два компонента: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омпонент акселерация;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омпонент начално финансиране.</a:t>
            </a:r>
            <a:endParaRPr lang="en-US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</a:b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2287" y="1403934"/>
            <a:ext cx="2580692" cy="3388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Целева група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639" y="2672936"/>
            <a:ext cx="2162994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2287" y="2000473"/>
            <a:ext cx="2580692" cy="1788567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Стартиращи</a:t>
            </a:r>
            <a:r>
              <a:rPr lang="ru-RU" sz="12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предприемачи</a:t>
            </a:r>
            <a:r>
              <a:rPr lang="ru-RU" sz="12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 </a:t>
            </a:r>
            <a:r>
              <a:rPr lang="ru-RU" sz="12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новосъзадени</a:t>
            </a:r>
            <a:r>
              <a:rPr lang="ru-RU" sz="12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МСП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желае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щ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да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реализират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бизнес идея на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стойност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над 25 000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евро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639" y="3356991"/>
            <a:ext cx="2232248" cy="1728193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indent="-1714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на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фондовете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мениджъри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други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подобни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7064" y="4478049"/>
            <a:ext cx="2952452" cy="1642492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Инструмент, осигуряващ капитал за стартиращи предприятия и предприятия в ранни фази на развитие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Фонд за рисков капитал с фокус върху предприятия с дейност в областта на високите технологии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4556567" y="3935164"/>
            <a:ext cx="3600747" cy="284163"/>
          </a:xfrm>
          <a:prstGeom prst="triangle">
            <a:avLst>
              <a:gd name="adj" fmla="val 50000"/>
            </a:avLst>
          </a:prstGeom>
          <a:solidFill>
            <a:srgbClr val="7575FA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600" b="1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32287" y="4514983"/>
            <a:ext cx="2580692" cy="1642492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МСП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във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фаза на </a:t>
            </a:r>
            <a:r>
              <a:rPr lang="ru-RU" sz="12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ранно</a:t>
            </a:r>
            <a:r>
              <a:rPr lang="ru-RU" sz="12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развитие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Иновативни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високотехнологични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МСП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МСП </a:t>
            </a: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 рисков </a:t>
            </a:r>
            <a:r>
              <a:rPr lang="ru-RU" sz="1200" dirty="0" err="1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профил</a:t>
            </a:r>
            <a:endParaRPr lang="bg-BG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504" y="6341563"/>
            <a:ext cx="8856984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Бюджет: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евро за Фонда за начално финансиране и 25 млн. евро за Фонда за рисков капитал</a:t>
            </a:r>
            <a:endParaRPr lang="bg-BG" sz="1400" b="1" i="1" dirty="0">
              <a:solidFill>
                <a:srgbClr val="212745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42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ИП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 „</a:t>
            </a:r>
            <a:r>
              <a:rPr lang="ru-RU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на МСП“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подкрепа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чрез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безвъзмездна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помощ</a:t>
            </a: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388" y="1340768"/>
            <a:ext cx="2880444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Дейности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388" y="1916832"/>
            <a:ext cx="2880444" cy="2592288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Инвестиции за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производствения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капацитет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създаване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конкурентни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предимства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bg-BG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специализирани услуги за МСП за развитие и укрепване на управленския 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капацитет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асърчаване</a:t>
            </a: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 използването на ИКТ технологии и услуги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Подкрепа за дейности в пряка полза за развитието на бизнеса и експортната ориентация 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МСП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5552" y="1348036"/>
            <a:ext cx="3102632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Очакван принос</a:t>
            </a:r>
            <a:endParaRPr lang="bg-BG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1340768"/>
            <a:ext cx="2664296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bg-BG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Бенефициенти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5552" y="1916832"/>
            <a:ext cx="3102632" cy="2592288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 на конкурентоспособността и пазарното присъствие на МСП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Създаване на потенциал за експорт</a:t>
            </a:r>
            <a:endParaRPr lang="ru-RU" sz="1200" dirty="0" smtClean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 на производителността, намаляване на производствените разходи и оптимизиране 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производствената верига</a:t>
            </a: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Повишаване на добавената стойност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Подобряване на управленския капацитет и организацията на предприятията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0192" y="1916832"/>
            <a:ext cx="2664296" cy="2592288"/>
          </a:xfrm>
          <a:prstGeom prst="rect">
            <a:avLst/>
          </a:prstGeom>
          <a:solidFill>
            <a:srgbClr val="FFE6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Съществуващи МСП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Клъстери 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bg-BG" sz="1200" dirty="0" smtClean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Организации </a:t>
            </a:r>
            <a:r>
              <a:rPr lang="bg-BG" sz="1200" dirty="0">
                <a:solidFill>
                  <a:srgbClr val="040470"/>
                </a:solidFill>
                <a:latin typeface="Tahoma" pitchFamily="34" charset="0"/>
                <a:cs typeface="Tahoma" pitchFamily="34" charset="0"/>
              </a:rPr>
              <a:t>и институции, които са свързани с осъществяването на дейности и предоставянето на услуги за подкрепа на бизнеса</a:t>
            </a:r>
            <a:endParaRPr lang="ru-RU" sz="12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1504" y="5246561"/>
            <a:ext cx="8594632" cy="558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Секторен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подход на </a:t>
            </a:r>
            <a:r>
              <a:rPr lang="ru-RU" sz="135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подкрепа</a:t>
            </a:r>
            <a:r>
              <a:rPr lang="ru-RU" sz="13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съгласно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Националната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стратегия за </a:t>
            </a:r>
            <a:r>
              <a:rPr lang="ru-RU" sz="135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насърчаване</a:t>
            </a:r>
            <a:r>
              <a:rPr lang="ru-RU" sz="13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на МСП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4889" y="5936899"/>
            <a:ext cx="8594632" cy="444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bg-BG" sz="1400" b="1" i="1" dirty="0" smtClean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: 408 </a:t>
            </a:r>
            <a:r>
              <a:rPr lang="bg-BG" sz="1400" b="1" i="1" dirty="0">
                <a:solidFill>
                  <a:srgbClr val="212745"/>
                </a:solidFill>
                <a:latin typeface="Tahoma" pitchFamily="34" charset="0"/>
                <a:cs typeface="Tahoma" pitchFamily="34" charset="0"/>
              </a:rPr>
              <a:t>млн. евро</a:t>
            </a:r>
          </a:p>
        </p:txBody>
      </p:sp>
    </p:spTree>
    <p:extLst>
      <p:ext uri="{BB962C8B-B14F-4D97-AF65-F5344CB8AC3E}">
        <p14:creationId xmlns:p14="http://schemas.microsoft.com/office/powerpoint/2010/main" val="765574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heme/theme1.xml><?xml version="1.0" encoding="utf-8"?>
<a:theme xmlns:a="http://schemas.openxmlformats.org/drawingml/2006/main" name="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5325</TotalTime>
  <Words>1591</Words>
  <Application>Microsoft Office PowerPoint</Application>
  <PresentationFormat>On-screen Show (4:3)</PresentationFormat>
  <Paragraphs>222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Ppt0000003</vt:lpstr>
      <vt:lpstr>OPIK-Portrait_Transperant_14</vt:lpstr>
      <vt:lpstr>1_Slipstream</vt:lpstr>
      <vt:lpstr>2_Slipstream</vt:lpstr>
      <vt:lpstr>1_OPIK-Portrait_Transperant_14</vt:lpstr>
      <vt:lpstr>3_Slipstream</vt:lpstr>
      <vt:lpstr>4_Slipstream</vt:lpstr>
      <vt:lpstr>2_OPIK-Portrait_Transperant_14</vt:lpstr>
      <vt:lpstr>3_OPIK-Portrait_Transperant_14</vt:lpstr>
      <vt:lpstr>4_OPIK-Portrait_Transperant_14</vt:lpstr>
      <vt:lpstr>5_OPIK-Portrait_Transperant_14</vt:lpstr>
      <vt:lpstr>6_OPIK-Portrait_Transperant_14</vt:lpstr>
      <vt:lpstr>7_OPIK-Portrait_Transperant_14</vt:lpstr>
      <vt:lpstr>8_OPIK-Portrait_Transperant_14</vt:lpstr>
      <vt:lpstr>9_OPIK-Portrait_Transperant_14</vt:lpstr>
      <vt:lpstr>10_OPIK-Portrait_Transperant_14</vt:lpstr>
      <vt:lpstr>11_OPIK-Portrait_Transperant_14</vt:lpstr>
      <vt:lpstr>12_OPIK-Portrait_Transperant_14</vt:lpstr>
      <vt:lpstr>13_OPIK-Portrait_Transperant_14</vt:lpstr>
      <vt:lpstr>ВЪЗМОЖНОСТИ ЗА ПОДКРЕПА НА БЪЛГАРСКИТЕ ПРЕДПРИЯТИЯ ПО ОП “ИНОВАЦИИ И КОНКУРЕНТОСПОСОБНОСТ“ 2014-2020</vt:lpstr>
      <vt:lpstr>Оперативна програма “Иновации и конкурентоспособност” 2014-2020</vt:lpstr>
      <vt:lpstr>Структура на ОПИК и бюджетно разпределение (1/2)</vt:lpstr>
      <vt:lpstr>Структура на ОПИК и бюджетно разпределение (2/2)</vt:lpstr>
      <vt:lpstr>ИП 1.1. „Технологично развитие и иновации“ –  подкрепа чрез безвъзмездна помощ</vt:lpstr>
      <vt:lpstr> </vt:lpstr>
      <vt:lpstr>ИП 2.1. „Достъп до финансиране в подкрепа на предприемачеството“ –  подкрепа чрез безвъзмездна помощ</vt:lpstr>
      <vt:lpstr>ИП 2.1. „Достъп до финансиране в подкрепа на предприемачеството“ –  подкрепа чрез финансови инструменти</vt:lpstr>
      <vt:lpstr>ИП 2.2. „Капацитет за растеж на МСП“ –  подкрепа чрез безвъзмездна помощ</vt:lpstr>
      <vt:lpstr>ИП 2.2. „Капацитет за растеж на МСП“ –  подкрепа чрез финансови инструменти</vt:lpstr>
      <vt:lpstr>ИП 3.1. „Енергийни технологии и енергийна ефективност“ - подкрепа чрез безвъзмездна помощ</vt:lpstr>
      <vt:lpstr>ИП 3.1. „Енергийни технологии и енергийна ефективност“ - подкрепа чрез финансови инструменти</vt:lpstr>
      <vt:lpstr>ИП 3.2.“Ресурсна ефективност“ –  подкрепа чрез безвъзмездна помощ</vt:lpstr>
      <vt:lpstr>Възможности за подкрепа по ОПИК през 2015 г.</vt:lpstr>
      <vt:lpstr>PowerPoint Presentation</vt:lpstr>
    </vt:vector>
  </TitlesOfParts>
  <Company>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e.gerdjikova</dc:creator>
  <cp:lastModifiedBy>MEET</cp:lastModifiedBy>
  <cp:revision>1171</cp:revision>
  <cp:lastPrinted>2015-05-14T10:00:05Z</cp:lastPrinted>
  <dcterms:created xsi:type="dcterms:W3CDTF">2011-06-13T12:15:19Z</dcterms:created>
  <dcterms:modified xsi:type="dcterms:W3CDTF">2015-05-14T10:04:57Z</dcterms:modified>
</cp:coreProperties>
</file>