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7" r:id="rId2"/>
    <p:sldId id="423" r:id="rId3"/>
    <p:sldId id="440" r:id="rId4"/>
    <p:sldId id="416" r:id="rId5"/>
    <p:sldId id="424" r:id="rId6"/>
    <p:sldId id="395" r:id="rId7"/>
    <p:sldId id="425" r:id="rId8"/>
    <p:sldId id="420" r:id="rId9"/>
    <p:sldId id="417" r:id="rId10"/>
    <p:sldId id="399" r:id="rId11"/>
    <p:sldId id="400" r:id="rId12"/>
    <p:sldId id="432" r:id="rId13"/>
    <p:sldId id="402" r:id="rId14"/>
    <p:sldId id="434" r:id="rId15"/>
    <p:sldId id="435" r:id="rId16"/>
    <p:sldId id="446" r:id="rId17"/>
    <p:sldId id="437" r:id="rId18"/>
    <p:sldId id="405" r:id="rId19"/>
    <p:sldId id="438" r:id="rId20"/>
    <p:sldId id="445" r:id="rId21"/>
    <p:sldId id="412" r:id="rId22"/>
    <p:sldId id="411" r:id="rId23"/>
    <p:sldId id="414" r:id="rId24"/>
    <p:sldId id="415" r:id="rId25"/>
    <p:sldId id="447" r:id="rId26"/>
  </p:sldIdLst>
  <p:sldSz cx="9144000" cy="6858000" type="screen4x3"/>
  <p:notesSz cx="6858000" cy="9926638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3300"/>
    <a:srgbClr val="CCFF99"/>
    <a:srgbClr val="005843"/>
    <a:srgbClr val="003A2C"/>
    <a:srgbClr val="F1EEF2"/>
    <a:srgbClr val="F0EEF2"/>
    <a:srgbClr val="EFEEF2"/>
    <a:srgbClr val="EEEFF2"/>
    <a:srgbClr val="EE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86391" autoAdjust="0"/>
  </p:normalViewPr>
  <p:slideViewPr>
    <p:cSldViewPr>
      <p:cViewPr varScale="1">
        <p:scale>
          <a:sx n="59" d="100"/>
          <a:sy n="59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28583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16878FC3-8DF6-4737-9D4F-839897A6690C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18572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01636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11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12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13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14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15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16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17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18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19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20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21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22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23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24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25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01636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878FC3-8DF6-4737-9D4F-839897A6690C}" type="slidenum">
              <a:rPr lang="bg-BG" smtClean="0"/>
              <a:pPr>
                <a:defRPr/>
              </a:pPr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4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D74A6-D74C-498D-98ED-DE96FE628950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1911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DEDDB-4CCB-467D-ABAF-09CF4A4C6C4F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6227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B75E8-85D8-4AAA-9C81-D6662FFB1012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4794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036A4-D70E-497A-9CAA-2A89DE393988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321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793A-1E44-4B56-91E8-22C68146A78F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9953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F78E7-1FAD-4BA3-AAB8-E839F4719234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1673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3966D-D816-4803-86A6-B8B5B3DC51CE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7188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F638A-0D3D-4E95-91FE-BB3A29F366BE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142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A52B-3923-4443-A345-6F354F814343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5084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543B3-8FD3-4A12-B85D-6C0808284992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4394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FEFEC-6963-4619-86DB-508C76897FAD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0433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8B218-A1C0-4F76-A885-2C023064D332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2009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2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653CE14C-D061-4B0A-835C-0BDFBB57951A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3.xml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79712" y="-5281"/>
            <a:ext cx="568863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bg-BG" sz="2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ОПЕРАТИВНА ПРОГРАМА „ОКОЛНА СРЕДА 2014-2020 г.“</a:t>
            </a:r>
            <a:r>
              <a:rPr lang="bg-BG" sz="2600" b="1" dirty="0">
                <a:solidFill>
                  <a:schemeClr val="bg1"/>
                </a:solidFill>
              </a:rPr>
              <a:t/>
            </a:r>
            <a:br>
              <a:rPr lang="bg-BG" sz="2600" b="1" dirty="0">
                <a:solidFill>
                  <a:schemeClr val="bg1"/>
                </a:solidFill>
              </a:rPr>
            </a:br>
            <a:endParaRPr lang="bg-BG" sz="2600" b="1" dirty="0">
              <a:solidFill>
                <a:schemeClr val="bg1"/>
              </a:solidFill>
            </a:endParaRPr>
          </a:p>
        </p:txBody>
      </p:sp>
      <p:pic>
        <p:nvPicPr>
          <p:cNvPr id="8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57358" y="5301208"/>
            <a:ext cx="439248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1400" b="1" dirty="0">
                <a:solidFill>
                  <a:schemeClr val="accent6"/>
                </a:solidFill>
              </a:rPr>
              <a:t>„ЕВРОПЕЙСКО БЪДЕЩЕ ЗА ИНТЕЛИГЕНТЕН, 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ru-RU" sz="1400" b="1" dirty="0" smtClean="0">
                <a:solidFill>
                  <a:schemeClr val="accent6"/>
                </a:solidFill>
              </a:rPr>
              <a:t>УСТОЙЧИВ </a:t>
            </a:r>
            <a:r>
              <a:rPr lang="ru-RU" sz="1400" b="1" dirty="0">
                <a:solidFill>
                  <a:schemeClr val="accent6"/>
                </a:solidFill>
              </a:rPr>
              <a:t>И ПРИОБЩАВАЩ РАСТЕЖ</a:t>
            </a:r>
            <a:r>
              <a:rPr lang="ru-RU" sz="1400" b="1" dirty="0" smtClean="0">
                <a:solidFill>
                  <a:schemeClr val="accent6"/>
                </a:solidFill>
              </a:rPr>
              <a:t>“</a:t>
            </a:r>
            <a:endParaRPr lang="en-US" sz="1400" b="1" dirty="0" smtClean="0">
              <a:solidFill>
                <a:schemeClr val="accent6"/>
              </a:solidFill>
            </a:endParaRPr>
          </a:p>
          <a:p>
            <a:pPr algn="just">
              <a:buNone/>
            </a:pPr>
            <a:r>
              <a:rPr lang="bg-BG" sz="1400" b="1" dirty="0" smtClean="0">
                <a:solidFill>
                  <a:schemeClr val="accent6"/>
                </a:solidFill>
              </a:rPr>
              <a:t>Габрово, </a:t>
            </a:r>
            <a:r>
              <a:rPr lang="en-US" sz="1400" b="1" dirty="0" smtClean="0">
                <a:solidFill>
                  <a:schemeClr val="accent6"/>
                </a:solidFill>
              </a:rPr>
              <a:t>15 </a:t>
            </a:r>
            <a:r>
              <a:rPr lang="bg-BG" sz="1400" b="1" dirty="0" smtClean="0">
                <a:solidFill>
                  <a:schemeClr val="accent6"/>
                </a:solidFill>
              </a:rPr>
              <a:t>май 2015 г.</a:t>
            </a:r>
            <a:endParaRPr lang="ru-RU" sz="1400" b="1" dirty="0">
              <a:solidFill>
                <a:schemeClr val="accent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1820"/>
            <a:ext cx="10239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5616" y="980728"/>
            <a:ext cx="72728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" lvl="2" algn="ctr">
              <a:spcBef>
                <a:spcPts val="300"/>
              </a:spcBef>
              <a:spcAft>
                <a:spcPts val="300"/>
              </a:spcAft>
              <a:buClr>
                <a:srgbClr val="17375E"/>
              </a:buClr>
              <a:buNone/>
              <a:tabLst>
                <a:tab pos="266700" algn="l"/>
              </a:tabLst>
            </a:pPr>
            <a:r>
              <a:rPr lang="bg-BG" sz="1900" b="1" dirty="0" smtClean="0">
                <a:solidFill>
                  <a:srgbClr val="17375E"/>
                </a:solidFill>
              </a:rPr>
              <a:t>Анаеробни и/или компостиращи инсталации за биоразградими  и /или зелени отпадъци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91377" y="44624"/>
            <a:ext cx="6348975" cy="81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bg-BG" altLang="en-US" sz="2100" b="1" dirty="0">
                <a:solidFill>
                  <a:srgbClr val="669900"/>
                </a:solidFill>
              </a:rPr>
              <a:t>ПРИОРИТЕТНА ОС 2 </a:t>
            </a:r>
            <a:r>
              <a:rPr lang="en-US" altLang="en-US" sz="2100" b="1" dirty="0">
                <a:solidFill>
                  <a:srgbClr val="669900"/>
                </a:solidFill>
              </a:rPr>
              <a:t>“</a:t>
            </a:r>
            <a:r>
              <a:rPr lang="bg-BG" altLang="en-US" sz="2100" b="1" dirty="0">
                <a:solidFill>
                  <a:srgbClr val="669900"/>
                </a:solidFill>
              </a:rPr>
              <a:t>ОТПАДЪЦИ</a:t>
            </a:r>
            <a:r>
              <a:rPr lang="en-US" altLang="en-US" sz="2100" b="1" dirty="0">
                <a:solidFill>
                  <a:srgbClr val="669900"/>
                </a:solidFill>
              </a:rPr>
              <a:t>”</a:t>
            </a:r>
            <a:endParaRPr lang="bg-BG" altLang="en-US" sz="2100" b="1" dirty="0">
              <a:solidFill>
                <a:srgbClr val="669900"/>
              </a:solidFill>
            </a:endParaRPr>
          </a:p>
        </p:txBody>
      </p:sp>
      <p:pic>
        <p:nvPicPr>
          <p:cNvPr id="11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2400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9" y="1925779"/>
            <a:ext cx="4054477" cy="3042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59" y="3204033"/>
            <a:ext cx="4320480" cy="33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3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91377" y="44624"/>
            <a:ext cx="6348975" cy="81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bg-BG" altLang="en-US" sz="2100" b="1" kern="1200" dirty="0" smtClean="0">
                <a:solidFill>
                  <a:srgbClr val="669900"/>
                </a:solidFill>
              </a:rPr>
              <a:t>ПРИОРИТЕТНА ОС 3 </a:t>
            </a:r>
            <a:r>
              <a:rPr lang="en-US" altLang="en-US" sz="2100" b="1" kern="1200" dirty="0" smtClean="0">
                <a:solidFill>
                  <a:srgbClr val="669900"/>
                </a:solidFill>
              </a:rPr>
              <a:t>“</a:t>
            </a:r>
            <a:r>
              <a:rPr lang="bg-BG" altLang="en-US" sz="2100" b="1" kern="1200" dirty="0" smtClean="0">
                <a:solidFill>
                  <a:srgbClr val="669900"/>
                </a:solidFill>
              </a:rPr>
              <a:t>НАТУРА 2000 И БИОРАЗНООБРАЗИЕ</a:t>
            </a:r>
            <a:r>
              <a:rPr lang="en-US" altLang="en-US" sz="2100" b="1" kern="1200" dirty="0" smtClean="0">
                <a:solidFill>
                  <a:srgbClr val="669900"/>
                </a:solidFill>
              </a:rPr>
              <a:t>”</a:t>
            </a:r>
            <a:endParaRPr lang="bg-BG" altLang="en-US" sz="2100" b="1" kern="1200" dirty="0">
              <a:solidFill>
                <a:srgbClr val="669900"/>
              </a:solidFill>
            </a:endParaRPr>
          </a:p>
        </p:txBody>
      </p:sp>
      <p:pic>
        <p:nvPicPr>
          <p:cNvPr id="11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2400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7545" y="1430794"/>
            <a:ext cx="851749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1800"/>
              </a:spcBef>
              <a:buClr>
                <a:srgbClr val="17375E"/>
              </a:buClr>
              <a:buNone/>
            </a:pPr>
            <a:r>
              <a:rPr lang="bg-BG" sz="1800" dirty="0" smtClean="0">
                <a:solidFill>
                  <a:srgbClr val="17375E"/>
                </a:solidFill>
              </a:rPr>
              <a:t>Мерки съгласно Националната приоритетна рамка за действие за Натура 2000 (НПРД) – мерки и финансов ресурс от различни източници (оперативни програми, ПРСР, ТГС, национален бюджет и др.).</a:t>
            </a:r>
          </a:p>
          <a:p>
            <a:pPr marL="342900" lvl="1" indent="-342900" algn="just">
              <a:spcBef>
                <a:spcPts val="1800"/>
              </a:spcBef>
              <a:buClr>
                <a:srgbClr val="17375E"/>
              </a:buClr>
              <a:buFontTx/>
              <a:buChar char="-"/>
            </a:pPr>
            <a:r>
              <a:rPr lang="bg-BG" sz="1800" dirty="0" smtClean="0">
                <a:solidFill>
                  <a:srgbClr val="17375E"/>
                </a:solidFill>
              </a:rPr>
              <a:t>Консервационни мерки;</a:t>
            </a:r>
          </a:p>
          <a:p>
            <a:pPr marL="342900" lvl="1" indent="-342900" algn="just">
              <a:spcBef>
                <a:spcPts val="1800"/>
              </a:spcBef>
              <a:buClr>
                <a:srgbClr val="17375E"/>
              </a:buClr>
              <a:buFontTx/>
              <a:buChar char="-"/>
            </a:pPr>
            <a:r>
              <a:rPr lang="bg-BG" sz="1800" dirty="0" smtClean="0">
                <a:solidFill>
                  <a:srgbClr val="17375E"/>
                </a:solidFill>
              </a:rPr>
              <a:t>Установяване на управленски структури;</a:t>
            </a:r>
          </a:p>
          <a:p>
            <a:pPr marL="342900" lvl="1" indent="-342900" algn="just">
              <a:spcBef>
                <a:spcPts val="1800"/>
              </a:spcBef>
              <a:buClr>
                <a:srgbClr val="17375E"/>
              </a:buClr>
              <a:buFontTx/>
              <a:buChar char="-"/>
            </a:pPr>
            <a:r>
              <a:rPr lang="bg-BG" sz="1800" dirty="0" smtClean="0">
                <a:solidFill>
                  <a:srgbClr val="17375E"/>
                </a:solidFill>
              </a:rPr>
              <a:t>Изготвяне/ актуализиране на планове за управление и планове за действие;</a:t>
            </a:r>
          </a:p>
          <a:p>
            <a:pPr marL="342900" lvl="1" indent="-342900" algn="just">
              <a:spcBef>
                <a:spcPts val="1800"/>
              </a:spcBef>
              <a:buClr>
                <a:srgbClr val="17375E"/>
              </a:buClr>
              <a:buFontTx/>
              <a:buChar char="-"/>
            </a:pPr>
            <a:r>
              <a:rPr lang="bg-BG" sz="1800" dirty="0" smtClean="0">
                <a:solidFill>
                  <a:srgbClr val="17375E"/>
                </a:solidFill>
              </a:rPr>
              <a:t>Картиране – фаза 2 и мониторинг;</a:t>
            </a:r>
          </a:p>
          <a:p>
            <a:pPr marL="342900" lvl="1" indent="-342900" algn="just">
              <a:spcBef>
                <a:spcPts val="1800"/>
              </a:spcBef>
              <a:buClr>
                <a:srgbClr val="17375E"/>
              </a:buClr>
              <a:buFontTx/>
              <a:buChar char="-"/>
            </a:pPr>
            <a:r>
              <a:rPr lang="bg-BG" sz="1800" dirty="0" smtClean="0">
                <a:solidFill>
                  <a:srgbClr val="17375E"/>
                </a:solidFill>
              </a:rPr>
              <a:t>Информационни мерки. </a:t>
            </a:r>
          </a:p>
          <a:p>
            <a:pPr marL="0" lvl="1" algn="just">
              <a:spcBef>
                <a:spcPts val="1800"/>
              </a:spcBef>
              <a:buClr>
                <a:srgbClr val="17375E"/>
              </a:buClr>
              <a:buNone/>
            </a:pPr>
            <a:r>
              <a:rPr lang="ru-RU" sz="1800" b="1" dirty="0" smtClean="0">
                <a:solidFill>
                  <a:srgbClr val="17375E"/>
                </a:solidFill>
              </a:rPr>
              <a:t>Бенефициенти:</a:t>
            </a:r>
          </a:p>
          <a:p>
            <a:pPr marL="0" lvl="1" algn="just">
              <a:spcBef>
                <a:spcPts val="1800"/>
              </a:spcBef>
              <a:buClr>
                <a:srgbClr val="17375E"/>
              </a:buClr>
              <a:buNone/>
            </a:pPr>
            <a:r>
              <a:rPr lang="bg-BG" sz="1800" dirty="0" smtClean="0">
                <a:solidFill>
                  <a:srgbClr val="17375E"/>
                </a:solidFill>
              </a:rPr>
              <a:t>Структури на МОСВ, Структури на МЗХ, Органи за управление на Натура 2000, Национална структура за управление на НПРД, НПО, Общини, Научни институти.</a:t>
            </a:r>
          </a:p>
          <a:p>
            <a:pPr marL="342900" lvl="1" indent="-342900" algn="just">
              <a:spcBef>
                <a:spcPts val="1800"/>
              </a:spcBef>
              <a:buClr>
                <a:srgbClr val="17375E"/>
              </a:buClr>
              <a:buFontTx/>
              <a:buChar char="-"/>
            </a:pPr>
            <a:endParaRPr lang="bg-BG" sz="1800" dirty="0">
              <a:solidFill>
                <a:srgbClr val="17375E"/>
              </a:solidFill>
            </a:endParaRPr>
          </a:p>
          <a:p>
            <a:pPr marL="342900" lvl="1" indent="-342900" algn="just">
              <a:spcBef>
                <a:spcPts val="1800"/>
              </a:spcBef>
              <a:buClr>
                <a:srgbClr val="17375E"/>
              </a:buClr>
              <a:buFontTx/>
              <a:buChar char="-"/>
            </a:pPr>
            <a:endParaRPr lang="bg-BG" sz="1800" dirty="0" smtClean="0">
              <a:solidFill>
                <a:srgbClr val="17375E"/>
              </a:solidFill>
            </a:endParaRPr>
          </a:p>
          <a:p>
            <a:pPr marL="342900" lvl="1" indent="-342900" algn="just">
              <a:spcBef>
                <a:spcPts val="1800"/>
              </a:spcBef>
              <a:buClr>
                <a:srgbClr val="17375E"/>
              </a:buClr>
              <a:buFontTx/>
              <a:buChar char="-"/>
            </a:pPr>
            <a:endParaRPr lang="bg-BG" sz="1800" dirty="0" smtClean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55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-99392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65250" y="76306"/>
            <a:ext cx="6348975" cy="81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bg-BG" altLang="en-US" sz="2100" b="1" kern="1200" dirty="0" smtClean="0">
                <a:solidFill>
                  <a:srgbClr val="669900"/>
                </a:solidFill>
              </a:rPr>
              <a:t>ПРИОРИТЕТНА ОС 3 </a:t>
            </a:r>
            <a:r>
              <a:rPr lang="en-US" altLang="en-US" sz="2100" b="1" kern="1200" dirty="0" smtClean="0">
                <a:solidFill>
                  <a:srgbClr val="669900"/>
                </a:solidFill>
              </a:rPr>
              <a:t>“</a:t>
            </a:r>
            <a:r>
              <a:rPr lang="bg-BG" altLang="en-US" sz="2100" b="1" kern="1200" dirty="0" smtClean="0">
                <a:solidFill>
                  <a:srgbClr val="669900"/>
                </a:solidFill>
              </a:rPr>
              <a:t>НАТУРА 2000 И БИОРАЗНООБРАЗИЕ</a:t>
            </a:r>
            <a:r>
              <a:rPr lang="en-US" altLang="en-US" sz="2100" b="1" kern="1200" dirty="0" smtClean="0">
                <a:solidFill>
                  <a:srgbClr val="669900"/>
                </a:solidFill>
              </a:rPr>
              <a:t>”</a:t>
            </a:r>
            <a:endParaRPr lang="bg-BG" altLang="en-US" sz="2100" b="1" kern="1200" dirty="0">
              <a:solidFill>
                <a:srgbClr val="669900"/>
              </a:solidFill>
            </a:endParaRPr>
          </a:p>
        </p:txBody>
      </p:sp>
      <p:pic>
        <p:nvPicPr>
          <p:cNvPr id="11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2400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483273" y="824520"/>
            <a:ext cx="6348975" cy="81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bg-BG" altLang="en-US" sz="2100" b="1" kern="1200" dirty="0" smtClean="0">
                <a:solidFill>
                  <a:schemeClr val="accent6"/>
                </a:solidFill>
              </a:rPr>
              <a:t>Консервационни мерки </a:t>
            </a:r>
            <a:endParaRPr lang="bg-BG" altLang="en-US" sz="2100" b="1" kern="1200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40" y="1641165"/>
            <a:ext cx="6654845" cy="436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15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65250" y="-27384"/>
            <a:ext cx="666313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bg-BG" altLang="en-US" sz="1800" b="1" dirty="0">
                <a:solidFill>
                  <a:srgbClr val="669900"/>
                </a:solidFill>
              </a:rPr>
              <a:t>ПРИОРИТЕТНА ОС 4 </a:t>
            </a:r>
            <a:r>
              <a:rPr lang="en-US" altLang="en-US" sz="1800" b="1" dirty="0">
                <a:solidFill>
                  <a:srgbClr val="669900"/>
                </a:solidFill>
              </a:rPr>
              <a:t>“</a:t>
            </a:r>
            <a:r>
              <a:rPr lang="bg-BG" altLang="en-US" sz="1800" b="1" dirty="0">
                <a:solidFill>
                  <a:srgbClr val="669900"/>
                </a:solidFill>
              </a:rPr>
              <a:t>ПРЕВЕНЦИЯ И УПРАВЛЕНИЕ НА РИСКА ОТ НАВОДНЕНИЯ И СВЛАЧИЩА</a:t>
            </a:r>
            <a:r>
              <a:rPr lang="en-US" altLang="en-US" sz="1800" b="1" dirty="0">
                <a:solidFill>
                  <a:srgbClr val="669900"/>
                </a:solidFill>
              </a:rPr>
              <a:t>”</a:t>
            </a:r>
            <a:endParaRPr lang="bg-BG" altLang="en-US" sz="1800" b="1" dirty="0">
              <a:solidFill>
                <a:srgbClr val="669900"/>
              </a:solidFill>
            </a:endParaRPr>
          </a:p>
        </p:txBody>
      </p:sp>
      <p:pic>
        <p:nvPicPr>
          <p:cNvPr id="11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58" y="131852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9512" y="1251912"/>
            <a:ext cx="88824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1200"/>
              </a:spcBef>
              <a:buClr>
                <a:srgbClr val="17375E"/>
              </a:buClr>
              <a:buNone/>
            </a:pPr>
            <a:endParaRPr lang="bg-BG" sz="2000" dirty="0" smtClean="0">
              <a:solidFill>
                <a:srgbClr val="17375E"/>
              </a:solidFill>
            </a:endParaRPr>
          </a:p>
          <a:p>
            <a:pPr marL="266700" lvl="1" indent="-266700" algn="just">
              <a:spcBef>
                <a:spcPts val="1200"/>
              </a:spcBef>
              <a:buClr>
                <a:srgbClr val="17375E"/>
              </a:buClr>
            </a:pPr>
            <a:r>
              <a:rPr lang="bg-BG" sz="2800" dirty="0" smtClean="0">
                <a:solidFill>
                  <a:srgbClr val="17375E"/>
                </a:solidFill>
              </a:rPr>
              <a:t>Национална система за управление на водите в реално време;</a:t>
            </a:r>
          </a:p>
          <a:p>
            <a:pPr marL="266700" lvl="1" indent="-266700" algn="just">
              <a:spcBef>
                <a:spcPts val="1200"/>
              </a:spcBef>
              <a:buClr>
                <a:srgbClr val="17375E"/>
              </a:buClr>
            </a:pPr>
            <a:endParaRPr lang="bg-BG" sz="2800" dirty="0">
              <a:solidFill>
                <a:srgbClr val="17375E"/>
              </a:solidFill>
            </a:endParaRPr>
          </a:p>
          <a:p>
            <a:pPr marL="266700" lvl="1" indent="-266700" algn="just">
              <a:spcBef>
                <a:spcPts val="1200"/>
              </a:spcBef>
              <a:buClr>
                <a:srgbClr val="17375E"/>
              </a:buClr>
            </a:pPr>
            <a:r>
              <a:rPr lang="bg-BG" sz="2800" dirty="0" smtClean="0">
                <a:solidFill>
                  <a:srgbClr val="17375E"/>
                </a:solidFill>
              </a:rPr>
              <a:t>Проучвания и оценки във връзка с Плановете за управление на риска от наводнения 2022-2027 г.</a:t>
            </a:r>
          </a:p>
          <a:p>
            <a:pPr marL="0" lvl="1" algn="just">
              <a:spcBef>
                <a:spcPts val="18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endParaRPr lang="bg-BG" sz="2000" b="1" dirty="0" smtClean="0">
              <a:solidFill>
                <a:srgbClr val="17375E"/>
              </a:solidFill>
            </a:endParaRPr>
          </a:p>
          <a:p>
            <a:pPr marL="0" lvl="1" algn="just">
              <a:spcBef>
                <a:spcPts val="18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endParaRPr lang="bg-BG" sz="2000" b="1" dirty="0" smtClean="0">
              <a:solidFill>
                <a:srgbClr val="17375E"/>
              </a:solidFill>
            </a:endParaRPr>
          </a:p>
          <a:p>
            <a:pPr marL="0" lvl="1" algn="just">
              <a:spcBef>
                <a:spcPts val="18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r>
              <a:rPr lang="bg-BG" sz="2000" b="1" dirty="0" smtClean="0">
                <a:solidFill>
                  <a:srgbClr val="17375E"/>
                </a:solidFill>
              </a:rPr>
              <a:t>Бенефициент:</a:t>
            </a:r>
            <a:r>
              <a:rPr lang="bg-BG" sz="2000" dirty="0" smtClean="0">
                <a:solidFill>
                  <a:srgbClr val="17375E"/>
                </a:solidFill>
              </a:rPr>
              <a:t>Дирекция </a:t>
            </a:r>
            <a:r>
              <a:rPr lang="bg-BG" sz="2000" dirty="0">
                <a:solidFill>
                  <a:srgbClr val="17375E"/>
                </a:solidFill>
              </a:rPr>
              <a:t>„Управление на водите</a:t>
            </a:r>
            <a:r>
              <a:rPr lang="bg-BG" sz="2000" dirty="0" smtClean="0">
                <a:solidFill>
                  <a:srgbClr val="17375E"/>
                </a:solidFill>
              </a:rPr>
              <a:t>“ в МОСВ</a:t>
            </a:r>
          </a:p>
          <a:p>
            <a:pPr marL="4762" lvl="2" algn="just">
              <a:spcBef>
                <a:spcPts val="600"/>
              </a:spcBef>
              <a:spcAft>
                <a:spcPts val="1200"/>
              </a:spcAft>
              <a:buClr>
                <a:srgbClr val="17375E"/>
              </a:buClr>
              <a:buNone/>
              <a:tabLst>
                <a:tab pos="266700" algn="l"/>
              </a:tabLst>
            </a:pPr>
            <a:endParaRPr lang="bg-BG" sz="2000" dirty="0">
              <a:solidFill>
                <a:srgbClr val="17375E"/>
              </a:solidFill>
            </a:endParaRPr>
          </a:p>
          <a:p>
            <a:pPr marL="4762" lvl="2" algn="just">
              <a:spcBef>
                <a:spcPts val="600"/>
              </a:spcBef>
              <a:spcAft>
                <a:spcPts val="1200"/>
              </a:spcAft>
              <a:buClr>
                <a:srgbClr val="17375E"/>
              </a:buClr>
              <a:buNone/>
              <a:tabLst>
                <a:tab pos="266700" algn="l"/>
              </a:tabLst>
            </a:pPr>
            <a:endParaRPr lang="bg-BG" sz="2000" dirty="0" smtClean="0">
              <a:solidFill>
                <a:srgbClr val="17375E"/>
              </a:solidFill>
            </a:endParaRPr>
          </a:p>
          <a:p>
            <a:pPr marL="4762" lvl="2" algn="just">
              <a:spcBef>
                <a:spcPts val="600"/>
              </a:spcBef>
              <a:spcAft>
                <a:spcPts val="1200"/>
              </a:spcAft>
              <a:buClr>
                <a:srgbClr val="17375E"/>
              </a:buClr>
              <a:buNone/>
              <a:tabLst>
                <a:tab pos="266700" algn="l"/>
              </a:tabLst>
            </a:pPr>
            <a:endParaRPr lang="bg-BG" sz="2000" dirty="0" smtClean="0">
              <a:solidFill>
                <a:srgbClr val="17375E"/>
              </a:solidFill>
            </a:endParaRPr>
          </a:p>
          <a:p>
            <a:pPr marL="0" lvl="1" algn="just">
              <a:spcBef>
                <a:spcPts val="1200"/>
              </a:spcBef>
              <a:buClr>
                <a:srgbClr val="17375E"/>
              </a:buClr>
              <a:buNone/>
            </a:pPr>
            <a:endParaRPr lang="bg-BG" sz="2200" dirty="0" smtClean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84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65250" y="-27384"/>
            <a:ext cx="666313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bg-BG" altLang="en-US" sz="1800" b="1" dirty="0">
                <a:solidFill>
                  <a:srgbClr val="669900"/>
                </a:solidFill>
              </a:rPr>
              <a:t>ПРИОРИТЕТНА ОС 4 </a:t>
            </a:r>
            <a:r>
              <a:rPr lang="en-US" altLang="en-US" sz="1800" b="1" dirty="0">
                <a:solidFill>
                  <a:srgbClr val="669900"/>
                </a:solidFill>
              </a:rPr>
              <a:t>“</a:t>
            </a:r>
            <a:r>
              <a:rPr lang="bg-BG" altLang="en-US" sz="1800" b="1" dirty="0">
                <a:solidFill>
                  <a:srgbClr val="669900"/>
                </a:solidFill>
              </a:rPr>
              <a:t>ПРЕВЕНЦИЯ И УПРАВЛЕНИЕ НА РИСКА ОТ НАВОДНЕНИЯ И СВЛАЧИЩА</a:t>
            </a:r>
            <a:r>
              <a:rPr lang="en-US" altLang="en-US" sz="1800" b="1" dirty="0">
                <a:solidFill>
                  <a:srgbClr val="669900"/>
                </a:solidFill>
              </a:rPr>
              <a:t>”</a:t>
            </a:r>
            <a:endParaRPr lang="bg-BG" altLang="en-US" sz="1800" b="1" dirty="0">
              <a:solidFill>
                <a:srgbClr val="669900"/>
              </a:solidFill>
            </a:endParaRPr>
          </a:p>
        </p:txBody>
      </p:sp>
      <p:pic>
        <p:nvPicPr>
          <p:cNvPr id="11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58" y="131852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" y="916132"/>
            <a:ext cx="8730262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1800"/>
              </a:spcBef>
              <a:buClr>
                <a:srgbClr val="17375E"/>
              </a:buClr>
              <a:buNone/>
            </a:pPr>
            <a:r>
              <a:rPr lang="bg-BG" sz="2000" dirty="0" smtClean="0">
                <a:solidFill>
                  <a:srgbClr val="17375E"/>
                </a:solidFill>
              </a:rPr>
              <a:t>Установяване </a:t>
            </a:r>
            <a:r>
              <a:rPr lang="bg-BG" sz="2000" dirty="0">
                <a:solidFill>
                  <a:srgbClr val="17375E"/>
                </a:solidFill>
              </a:rPr>
              <a:t>на 6 центъра за повишаване готовността на населението за адекватна реакция при </a:t>
            </a:r>
            <a:r>
              <a:rPr lang="bg-BG" sz="2000" dirty="0" smtClean="0">
                <a:solidFill>
                  <a:srgbClr val="17375E"/>
                </a:solidFill>
              </a:rPr>
              <a:t>наводнения – </a:t>
            </a:r>
            <a:r>
              <a:rPr lang="bg-BG" sz="1900" dirty="0" smtClean="0">
                <a:solidFill>
                  <a:srgbClr val="17375E"/>
                </a:solidFill>
              </a:rPr>
              <a:t>модернизация и оптимизация на съществуващи сгради и полигони към тях</a:t>
            </a:r>
          </a:p>
          <a:p>
            <a:pPr marL="266700" lvl="1" indent="-266700" algn="just">
              <a:spcBef>
                <a:spcPts val="1800"/>
              </a:spcBef>
              <a:buClr>
                <a:srgbClr val="17375E"/>
              </a:buClr>
            </a:pPr>
            <a:endParaRPr lang="bg-BG" sz="1900" dirty="0">
              <a:solidFill>
                <a:srgbClr val="17375E"/>
              </a:solidFill>
            </a:endParaRPr>
          </a:p>
          <a:p>
            <a:pPr marL="266700" lvl="1" indent="-266700" algn="just">
              <a:spcBef>
                <a:spcPts val="1800"/>
              </a:spcBef>
              <a:buClr>
                <a:srgbClr val="17375E"/>
              </a:buClr>
            </a:pPr>
            <a:endParaRPr lang="bg-BG" sz="1900" dirty="0" smtClean="0">
              <a:solidFill>
                <a:srgbClr val="17375E"/>
              </a:solidFill>
            </a:endParaRPr>
          </a:p>
          <a:p>
            <a:pPr marL="266700" lvl="1" indent="-266700" algn="just">
              <a:spcBef>
                <a:spcPts val="1800"/>
              </a:spcBef>
              <a:buClr>
                <a:srgbClr val="17375E"/>
              </a:buClr>
            </a:pPr>
            <a:endParaRPr lang="bg-BG" sz="1900" dirty="0">
              <a:solidFill>
                <a:srgbClr val="17375E"/>
              </a:solidFill>
            </a:endParaRPr>
          </a:p>
          <a:p>
            <a:pPr marL="266700" lvl="1" indent="-266700" algn="just">
              <a:spcBef>
                <a:spcPts val="1800"/>
              </a:spcBef>
              <a:buClr>
                <a:srgbClr val="17375E"/>
              </a:buClr>
            </a:pPr>
            <a:endParaRPr lang="bg-BG" sz="1900" dirty="0" smtClean="0">
              <a:solidFill>
                <a:srgbClr val="17375E"/>
              </a:solidFill>
            </a:endParaRPr>
          </a:p>
          <a:p>
            <a:pPr marL="266700" lvl="1" indent="-266700" algn="just">
              <a:spcBef>
                <a:spcPts val="1800"/>
              </a:spcBef>
              <a:buClr>
                <a:srgbClr val="17375E"/>
              </a:buClr>
            </a:pPr>
            <a:endParaRPr lang="bg-BG" sz="1900" dirty="0" smtClean="0">
              <a:solidFill>
                <a:srgbClr val="17375E"/>
              </a:solidFill>
            </a:endParaRPr>
          </a:p>
          <a:p>
            <a:pPr marL="266700" lvl="1" indent="-266700" algn="just">
              <a:spcBef>
                <a:spcPts val="1800"/>
              </a:spcBef>
              <a:buClr>
                <a:srgbClr val="17375E"/>
              </a:buClr>
            </a:pPr>
            <a:endParaRPr lang="bg-BG" sz="1900" dirty="0">
              <a:solidFill>
                <a:srgbClr val="17375E"/>
              </a:solidFill>
            </a:endParaRPr>
          </a:p>
          <a:p>
            <a:pPr marL="266700" lvl="1" indent="-266700" algn="just">
              <a:spcBef>
                <a:spcPts val="1800"/>
              </a:spcBef>
              <a:buClr>
                <a:srgbClr val="17375E"/>
              </a:buClr>
            </a:pPr>
            <a:endParaRPr lang="bg-BG" sz="1900" dirty="0">
              <a:solidFill>
                <a:srgbClr val="17375E"/>
              </a:solidFill>
            </a:endParaRPr>
          </a:p>
          <a:p>
            <a:pPr marL="0" lvl="1" algn="just">
              <a:spcBef>
                <a:spcPts val="18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r>
              <a:rPr lang="bg-BG" sz="2000" b="1" dirty="0" smtClean="0">
                <a:solidFill>
                  <a:srgbClr val="17375E"/>
                </a:solidFill>
              </a:rPr>
              <a:t>Бенефициент</a:t>
            </a:r>
            <a:r>
              <a:rPr lang="bg-BG" sz="2000" b="1" dirty="0">
                <a:solidFill>
                  <a:srgbClr val="17375E"/>
                </a:solidFill>
              </a:rPr>
              <a:t>:</a:t>
            </a:r>
          </a:p>
          <a:p>
            <a:pPr marL="4762" lvl="2" algn="just">
              <a:spcBef>
                <a:spcPts val="6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r>
              <a:rPr lang="bg-BG" sz="2000" dirty="0" smtClean="0">
                <a:solidFill>
                  <a:srgbClr val="17375E"/>
                </a:solidFill>
              </a:rPr>
              <a:t>ГДПБЗН към МВР</a:t>
            </a:r>
            <a:endParaRPr lang="bg-BG" sz="2000" dirty="0">
              <a:solidFill>
                <a:srgbClr val="17375E"/>
              </a:solidFill>
            </a:endParaRPr>
          </a:p>
          <a:p>
            <a:pPr marL="0" lvl="1" algn="just">
              <a:spcBef>
                <a:spcPts val="1200"/>
              </a:spcBef>
              <a:buClr>
                <a:srgbClr val="17375E"/>
              </a:buClr>
              <a:buNone/>
            </a:pPr>
            <a:endParaRPr lang="bg-BG" sz="2200" dirty="0" smtClean="0">
              <a:solidFill>
                <a:srgbClr val="17375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630"/>
            <a:ext cx="4386064" cy="2922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65" y="3286125"/>
            <a:ext cx="4762586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84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65250" y="-27384"/>
            <a:ext cx="666313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bg-BG" altLang="en-US" sz="1800" b="1" kern="1200" dirty="0" smtClean="0">
                <a:solidFill>
                  <a:srgbClr val="669900"/>
                </a:solidFill>
              </a:rPr>
              <a:t>ПРИОРИТЕТНА ОС 4 </a:t>
            </a:r>
            <a:r>
              <a:rPr lang="en-US" altLang="en-US" sz="1800" b="1" kern="1200" dirty="0" smtClean="0">
                <a:solidFill>
                  <a:srgbClr val="669900"/>
                </a:solidFill>
              </a:rPr>
              <a:t>“</a:t>
            </a:r>
            <a:r>
              <a:rPr lang="bg-BG" altLang="en-US" sz="1800" b="1" kern="1200" dirty="0" smtClean="0">
                <a:solidFill>
                  <a:srgbClr val="669900"/>
                </a:solidFill>
              </a:rPr>
              <a:t>ПРЕВЕНЦИЯ И УПРАВЛЕНИЕ НА РИСКА ОТ НАВОДНЕНИЯ И СВЛАЧИЩА</a:t>
            </a:r>
            <a:r>
              <a:rPr lang="en-US" altLang="en-US" sz="1800" b="1" kern="1200" dirty="0" smtClean="0">
                <a:solidFill>
                  <a:srgbClr val="669900"/>
                </a:solidFill>
              </a:rPr>
              <a:t>”</a:t>
            </a:r>
            <a:endParaRPr lang="bg-BG" altLang="en-US" sz="1800" b="1" kern="1200" dirty="0">
              <a:solidFill>
                <a:srgbClr val="669900"/>
              </a:solidFill>
            </a:endParaRPr>
          </a:p>
        </p:txBody>
      </p:sp>
      <p:pic>
        <p:nvPicPr>
          <p:cNvPr id="11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58" y="131852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536" y="1181065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1200"/>
              </a:spcBef>
              <a:buClr>
                <a:srgbClr val="17375E"/>
              </a:buClr>
              <a:buNone/>
            </a:pPr>
            <a:r>
              <a:rPr lang="ru-RU" sz="1800" dirty="0" smtClean="0">
                <a:solidFill>
                  <a:srgbClr val="17375E"/>
                </a:solidFill>
              </a:rPr>
              <a:t>Мерки </a:t>
            </a:r>
            <a:r>
              <a:rPr lang="ru-RU" sz="1800" dirty="0">
                <a:solidFill>
                  <a:srgbClr val="17375E"/>
                </a:solidFill>
              </a:rPr>
              <a:t>за </a:t>
            </a:r>
            <a:r>
              <a:rPr lang="bg-BG" sz="1800" dirty="0">
                <a:solidFill>
                  <a:srgbClr val="17375E"/>
                </a:solidFill>
              </a:rPr>
              <a:t>въвеждане</a:t>
            </a:r>
            <a:r>
              <a:rPr lang="ru-RU" sz="1800" dirty="0">
                <a:solidFill>
                  <a:srgbClr val="17375E"/>
                </a:solidFill>
              </a:rPr>
              <a:t> на решения за превенция и управление на риска </a:t>
            </a:r>
            <a:r>
              <a:rPr lang="bg-BG" sz="1800" dirty="0">
                <a:solidFill>
                  <a:srgbClr val="17375E"/>
                </a:solidFill>
              </a:rPr>
              <a:t>от наводнения, в т.ч. екосистемно базирани </a:t>
            </a:r>
            <a:r>
              <a:rPr lang="bg-BG" sz="1800" dirty="0" smtClean="0">
                <a:solidFill>
                  <a:srgbClr val="17375E"/>
                </a:solidFill>
              </a:rPr>
              <a:t>решения </a:t>
            </a:r>
          </a:p>
          <a:p>
            <a:pPr marL="0" lvl="1" algn="just">
              <a:spcBef>
                <a:spcPts val="1200"/>
              </a:spcBef>
              <a:buClr>
                <a:srgbClr val="17375E"/>
              </a:buClr>
              <a:buNone/>
            </a:pPr>
            <a:r>
              <a:rPr lang="bg-BG" sz="1800" b="1" dirty="0" smtClean="0">
                <a:solidFill>
                  <a:srgbClr val="17375E"/>
                </a:solidFill>
              </a:rPr>
              <a:t>Бенефициенти</a:t>
            </a:r>
            <a:r>
              <a:rPr lang="bg-BG" sz="1800" b="1" dirty="0">
                <a:solidFill>
                  <a:srgbClr val="17375E"/>
                </a:solidFill>
              </a:rPr>
              <a:t>: </a:t>
            </a:r>
            <a:r>
              <a:rPr lang="bg-BG" sz="1800" dirty="0" smtClean="0">
                <a:solidFill>
                  <a:srgbClr val="17375E"/>
                </a:solidFill>
              </a:rPr>
              <a:t>Общини</a:t>
            </a:r>
            <a:endParaRPr lang="bg-BG" sz="1800" dirty="0">
              <a:solidFill>
                <a:srgbClr val="17375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4" y="2492896"/>
            <a:ext cx="7942234" cy="39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65250" y="-27384"/>
            <a:ext cx="666313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bg-BG" altLang="en-US" sz="1800" b="1" kern="1200" dirty="0" smtClean="0">
                <a:solidFill>
                  <a:srgbClr val="669900"/>
                </a:solidFill>
              </a:rPr>
              <a:t>ПРИОРИТЕТНА ОС 4 </a:t>
            </a:r>
            <a:r>
              <a:rPr lang="en-US" altLang="en-US" sz="1800" b="1" kern="1200" dirty="0" smtClean="0">
                <a:solidFill>
                  <a:srgbClr val="669900"/>
                </a:solidFill>
              </a:rPr>
              <a:t>“</a:t>
            </a:r>
            <a:r>
              <a:rPr lang="bg-BG" altLang="en-US" sz="1800" b="1" kern="1200" dirty="0" smtClean="0">
                <a:solidFill>
                  <a:srgbClr val="669900"/>
                </a:solidFill>
              </a:rPr>
              <a:t>ПРЕВЕНЦИЯ И УПРАВЛЕНИЕ НА РИСКА ОТ НАВОДНЕНИЯ И СВЛАЧИЩА</a:t>
            </a:r>
            <a:r>
              <a:rPr lang="en-US" altLang="en-US" sz="1800" b="1" kern="1200" dirty="0" smtClean="0">
                <a:solidFill>
                  <a:srgbClr val="669900"/>
                </a:solidFill>
              </a:rPr>
              <a:t>”</a:t>
            </a:r>
            <a:endParaRPr lang="bg-BG" altLang="en-US" sz="1800" b="1" kern="1200" dirty="0">
              <a:solidFill>
                <a:srgbClr val="669900"/>
              </a:solidFill>
            </a:endParaRPr>
          </a:p>
        </p:txBody>
      </p:sp>
      <p:pic>
        <p:nvPicPr>
          <p:cNvPr id="11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58" y="131852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3508" y="1468653"/>
            <a:ext cx="8856984" cy="43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 algn="just">
              <a:spcBef>
                <a:spcPts val="1200"/>
              </a:spcBef>
              <a:buClr>
                <a:srgbClr val="17375E"/>
              </a:buClr>
            </a:pPr>
            <a:r>
              <a:rPr lang="ru-RU" dirty="0" smtClean="0">
                <a:solidFill>
                  <a:srgbClr val="17375E"/>
                </a:solidFill>
              </a:rPr>
              <a:t>Мерки </a:t>
            </a:r>
            <a:r>
              <a:rPr lang="ru-RU" dirty="0">
                <a:solidFill>
                  <a:srgbClr val="17375E"/>
                </a:solidFill>
              </a:rPr>
              <a:t>за превенция и управление на риска от свлачища </a:t>
            </a:r>
            <a:r>
              <a:rPr lang="ru-RU" dirty="0" smtClean="0">
                <a:solidFill>
                  <a:srgbClr val="17375E"/>
                </a:solidFill>
              </a:rPr>
              <a:t>–</a:t>
            </a:r>
            <a:r>
              <a:rPr lang="bg-BG" dirty="0" smtClean="0">
                <a:solidFill>
                  <a:srgbClr val="17375E"/>
                </a:solidFill>
              </a:rPr>
              <a:t>укрепителни и брегоукрепителни съоръжения (подпорни стени, буни), отводнителни съоръжения (дренажни шахти, сондажи, водопонизителни системи, канавки и др.), повърхностна обработка за осигуряване устойчивостта на склона.</a:t>
            </a:r>
          </a:p>
          <a:p>
            <a:pPr marL="0" lvl="1" algn="just">
              <a:spcBef>
                <a:spcPts val="1200"/>
              </a:spcBef>
              <a:buClr>
                <a:srgbClr val="17375E"/>
              </a:buClr>
              <a:buNone/>
            </a:pPr>
            <a:r>
              <a:rPr lang="bg-BG" b="1" dirty="0" smtClean="0">
                <a:solidFill>
                  <a:srgbClr val="17375E"/>
                </a:solidFill>
              </a:rPr>
              <a:t>Бенефициенти: </a:t>
            </a:r>
            <a:r>
              <a:rPr lang="bg-BG" dirty="0" smtClean="0">
                <a:solidFill>
                  <a:srgbClr val="17375E"/>
                </a:solidFill>
              </a:rPr>
              <a:t>Общини (за свлачища – в партньорство с ресорната дирекция в МРРБ); АПИ (единствено за срутища по протежението на пътя)</a:t>
            </a:r>
          </a:p>
          <a:p>
            <a:pPr marL="266700" lvl="1" indent="-266700" algn="just">
              <a:spcBef>
                <a:spcPts val="2400"/>
              </a:spcBef>
              <a:buClr>
                <a:srgbClr val="17375E"/>
              </a:buClr>
              <a:tabLst>
                <a:tab pos="266700" algn="l"/>
              </a:tabLst>
            </a:pPr>
            <a:r>
              <a:rPr lang="bg-BG" dirty="0" smtClean="0">
                <a:solidFill>
                  <a:srgbClr val="17375E"/>
                </a:solidFill>
              </a:rPr>
              <a:t>Демонстрационни/пилотни проекти/информационни кампании</a:t>
            </a:r>
          </a:p>
          <a:p>
            <a:pPr marL="0" lvl="1" algn="just">
              <a:spcBef>
                <a:spcPts val="10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r>
              <a:rPr lang="bg-BG" b="1" dirty="0" smtClean="0">
                <a:solidFill>
                  <a:srgbClr val="17375E"/>
                </a:solidFill>
              </a:rPr>
              <a:t>Бенефициенти: </a:t>
            </a:r>
            <a:r>
              <a:rPr lang="bg-BG" dirty="0" smtClean="0">
                <a:solidFill>
                  <a:srgbClr val="17375E"/>
                </a:solidFill>
              </a:rPr>
              <a:t>Общини</a:t>
            </a:r>
            <a:r>
              <a:rPr lang="bg-BG" dirty="0">
                <a:solidFill>
                  <a:srgbClr val="17375E"/>
                </a:solidFill>
              </a:rPr>
              <a:t>, НПО</a:t>
            </a:r>
          </a:p>
        </p:txBody>
      </p:sp>
    </p:spTree>
    <p:extLst>
      <p:ext uri="{BB962C8B-B14F-4D97-AF65-F5344CB8AC3E}">
        <p14:creationId xmlns:p14="http://schemas.microsoft.com/office/powerpoint/2010/main" val="1265370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99392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65250" y="44624"/>
            <a:ext cx="666313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bg-BG" altLang="en-US" sz="2000" b="1" kern="1200" dirty="0" smtClean="0">
                <a:solidFill>
                  <a:srgbClr val="669900"/>
                </a:solidFill>
              </a:rPr>
              <a:t>ПРИОРИТЕТНА ОС 5 ПОДОБРЯВАНЕ КАЧЕСТВОТО НА АТМОСФЕРНИЯ ВЪЗДУХ</a:t>
            </a:r>
            <a:endParaRPr lang="bg-BG" altLang="en-US" sz="2000" b="1" kern="1200" dirty="0">
              <a:solidFill>
                <a:srgbClr val="669900"/>
              </a:solidFill>
            </a:endParaRPr>
          </a:p>
        </p:txBody>
      </p:sp>
      <p:pic>
        <p:nvPicPr>
          <p:cNvPr id="11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58" y="131852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352928" cy="4968552"/>
          </a:xfrm>
        </p:spPr>
        <p:txBody>
          <a:bodyPr>
            <a:noAutofit/>
          </a:bodyPr>
          <a:lstStyle/>
          <a:p>
            <a:pPr marL="171450" lvl="0" indent="-171450" algn="just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</a:pPr>
            <a:r>
              <a:rPr lang="bg-BG" sz="2000" dirty="0" smtClean="0">
                <a:solidFill>
                  <a:srgbClr val="17375E"/>
                </a:solidFill>
              </a:rPr>
              <a:t>Преглед и анализ на общинските програми за качеството на атмосферния въздух;</a:t>
            </a:r>
          </a:p>
          <a:p>
            <a:pPr marL="0" lvl="1" algn="just">
              <a:spcBef>
                <a:spcPts val="6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r>
              <a:rPr lang="bg-BG" sz="2000" b="1" dirty="0" smtClean="0">
                <a:solidFill>
                  <a:srgbClr val="17375E"/>
                </a:solidFill>
              </a:rPr>
              <a:t>Бенефициент: </a:t>
            </a:r>
            <a:r>
              <a:rPr lang="bg-BG" sz="2000" dirty="0" smtClean="0">
                <a:solidFill>
                  <a:srgbClr val="17375E"/>
                </a:solidFill>
              </a:rPr>
              <a:t>Дирекция „ОЧВ“</a:t>
            </a:r>
          </a:p>
          <a:p>
            <a:pPr marL="0" lvl="1" algn="just">
              <a:spcBef>
                <a:spcPts val="6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endParaRPr lang="bg-BG" sz="2000" dirty="0">
              <a:solidFill>
                <a:srgbClr val="17375E"/>
              </a:solidFill>
            </a:endParaRPr>
          </a:p>
          <a:p>
            <a:pPr marL="171450" indent="-171450" algn="just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</a:pPr>
            <a:r>
              <a:rPr lang="bg-BG" sz="2000" dirty="0" smtClean="0">
                <a:solidFill>
                  <a:srgbClr val="17375E"/>
                </a:solidFill>
              </a:rPr>
              <a:t>Подпомагане на компетентните органи при изготвянето или преработването, изпълнението и контрола на общинските програми и развитие </a:t>
            </a:r>
            <a:r>
              <a:rPr lang="bg-BG" sz="2000" dirty="0">
                <a:solidFill>
                  <a:srgbClr val="17375E"/>
                </a:solidFill>
              </a:rPr>
              <a:t>и оптимизиране на системите за мониторинг качеството на атмосферния въздух при </a:t>
            </a:r>
            <a:r>
              <a:rPr lang="bg-BG" sz="2000" dirty="0" smtClean="0">
                <a:solidFill>
                  <a:srgbClr val="17375E"/>
                </a:solidFill>
              </a:rPr>
              <a:t>необходимост;</a:t>
            </a:r>
            <a:endParaRPr lang="bg-BG" sz="2000" dirty="0">
              <a:solidFill>
                <a:srgbClr val="17375E"/>
              </a:solidFill>
            </a:endParaRPr>
          </a:p>
          <a:p>
            <a:pPr marL="0" lvl="1" algn="just">
              <a:spcBef>
                <a:spcPts val="6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r>
              <a:rPr lang="bg-BG" sz="2000" b="1" dirty="0" smtClean="0">
                <a:solidFill>
                  <a:srgbClr val="17375E"/>
                </a:solidFill>
              </a:rPr>
              <a:t>Бенефициент</a:t>
            </a:r>
            <a:r>
              <a:rPr lang="bg-BG" sz="2000" b="1" dirty="0">
                <a:solidFill>
                  <a:srgbClr val="17375E"/>
                </a:solidFill>
              </a:rPr>
              <a:t>: </a:t>
            </a:r>
            <a:r>
              <a:rPr lang="bg-BG" sz="2000" dirty="0" smtClean="0">
                <a:solidFill>
                  <a:srgbClr val="17375E"/>
                </a:solidFill>
              </a:rPr>
              <a:t>Общини</a:t>
            </a:r>
            <a:endParaRPr lang="bg-BG" sz="2000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75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586" y="44624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65250" y="44624"/>
            <a:ext cx="666313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bg-BG" altLang="en-US" sz="2000" b="1" kern="1200" dirty="0" smtClean="0">
                <a:solidFill>
                  <a:srgbClr val="669900"/>
                </a:solidFill>
              </a:rPr>
              <a:t>ПРИОРИТЕТНА ОС 5 „ПОДОБРЯВАНЕ КАЧЕСТВОТО НА АТМОСФЕРНИЯ ВЪЗДУХ“</a:t>
            </a:r>
            <a:endParaRPr lang="bg-BG" altLang="en-US" sz="2000" b="1" kern="1200" dirty="0">
              <a:solidFill>
                <a:srgbClr val="669900"/>
              </a:solidFill>
            </a:endParaRPr>
          </a:p>
        </p:txBody>
      </p:sp>
      <p:pic>
        <p:nvPicPr>
          <p:cNvPr id="11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58" y="131852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784976" cy="547260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bg-BG" sz="2000" dirty="0" smtClean="0">
                <a:solidFill>
                  <a:srgbClr val="17375E"/>
                </a:solidFill>
              </a:rPr>
              <a:t>Проекти, които да адресират основните източници на замърсяване с ФПЧ 10 и </a:t>
            </a:r>
            <a:r>
              <a:rPr lang="en-US" sz="2000" dirty="0" smtClean="0">
                <a:solidFill>
                  <a:srgbClr val="17375E"/>
                </a:solidFill>
              </a:rPr>
              <a:t>NOx</a:t>
            </a:r>
            <a:endParaRPr lang="en-GB" sz="1900" dirty="0" smtClean="0">
              <a:solidFill>
                <a:srgbClr val="17375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78" y="3933056"/>
            <a:ext cx="4191360" cy="2792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608512" cy="284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02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8761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75656" y="44624"/>
            <a:ext cx="655272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bg-BG" altLang="en-US" sz="2000" b="1" kern="1200" dirty="0" smtClean="0">
                <a:solidFill>
                  <a:srgbClr val="669900"/>
                </a:solidFill>
              </a:rPr>
              <a:t>ПРИОРИТЕТНА ОС 5 ПОДОБРЯВАНЕ КАЧЕСТВОТО НА АТМОСФЕРНИЯ ВЪЗДУХ</a:t>
            </a:r>
            <a:endParaRPr lang="bg-BG" altLang="en-US" sz="2000" b="1" kern="1200" dirty="0">
              <a:solidFill>
                <a:srgbClr val="669900"/>
              </a:solidFill>
            </a:endParaRPr>
          </a:p>
        </p:txBody>
      </p:sp>
      <p:pic>
        <p:nvPicPr>
          <p:cNvPr id="11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58" y="131852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7503" y="980728"/>
            <a:ext cx="8954497" cy="1584176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Calibri" panose="020F0502020204030204" pitchFamily="34" charset="0"/>
              <a:buChar char="-"/>
            </a:pPr>
            <a:r>
              <a:rPr lang="bg-BG" sz="1900" dirty="0" smtClean="0">
                <a:solidFill>
                  <a:srgbClr val="17375E"/>
                </a:solidFill>
              </a:rPr>
              <a:t>Подмяна на стационарни индивидуални и многофамилни домакински горивни устройства на твърдо гориво; </a:t>
            </a:r>
            <a:endParaRPr lang="en-US" sz="1900" dirty="0" smtClean="0">
              <a:solidFill>
                <a:srgbClr val="17375E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Calibri" panose="020F0502020204030204" pitchFamily="34" charset="0"/>
              <a:buChar char="-"/>
            </a:pPr>
            <a:r>
              <a:rPr lang="bg-BG" sz="1900" dirty="0" smtClean="0">
                <a:solidFill>
                  <a:srgbClr val="17375E"/>
                </a:solidFill>
              </a:rPr>
              <a:t>Поставяне на филтри на изходите за отвеждане на димните газове; </a:t>
            </a:r>
          </a:p>
          <a:p>
            <a:pPr marL="0" lvl="1" algn="just">
              <a:spcBef>
                <a:spcPts val="18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r>
              <a:rPr lang="bg-BG" sz="2000" b="1" dirty="0" smtClean="0">
                <a:solidFill>
                  <a:srgbClr val="17375E"/>
                </a:solidFill>
              </a:rPr>
              <a:t>Бенефициенти:</a:t>
            </a:r>
            <a:r>
              <a:rPr lang="en-US" sz="2000" b="1" dirty="0" smtClean="0">
                <a:solidFill>
                  <a:srgbClr val="17375E"/>
                </a:solidFill>
              </a:rPr>
              <a:t> </a:t>
            </a:r>
            <a:r>
              <a:rPr lang="bg-BG" sz="2000" dirty="0" smtClean="0">
                <a:solidFill>
                  <a:srgbClr val="17375E"/>
                </a:solidFill>
              </a:rPr>
              <a:t>Общини</a:t>
            </a:r>
            <a:endParaRPr lang="en-GB" sz="1900" dirty="0" smtClean="0">
              <a:solidFill>
                <a:srgbClr val="17375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51" y="2769203"/>
            <a:ext cx="3196765" cy="3754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2" y="3284985"/>
            <a:ext cx="4256680" cy="3181868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1475" y="2708920"/>
            <a:ext cx="895449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85000"/>
              <a:buNone/>
            </a:pPr>
            <a:r>
              <a:rPr lang="bg-BG" sz="1900" kern="0" dirty="0" smtClean="0">
                <a:solidFill>
                  <a:srgbClr val="17375E"/>
                </a:solidFill>
              </a:rPr>
              <a:t>		</a:t>
            </a:r>
            <a:r>
              <a:rPr lang="bg-BG" sz="1900" b="1" i="1" kern="0" dirty="0" smtClean="0">
                <a:solidFill>
                  <a:srgbClr val="17375E"/>
                </a:solidFill>
              </a:rPr>
              <a:t>Преди                                                                 След</a:t>
            </a:r>
            <a:endParaRPr lang="en-GB" sz="1900" b="1" i="1" kern="0" dirty="0" smtClean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88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12364" y="-9679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91377" y="44624"/>
            <a:ext cx="6348975" cy="816645"/>
          </a:xfrm>
        </p:spPr>
        <p:txBody>
          <a:bodyPr/>
          <a:lstStyle/>
          <a:p>
            <a:pPr eaLnBrk="1" hangingPunct="1"/>
            <a:r>
              <a:rPr lang="bg-BG" altLang="en-US" sz="4000" b="1" kern="1200" dirty="0" smtClean="0">
                <a:solidFill>
                  <a:srgbClr val="669900"/>
                </a:solidFill>
              </a:rPr>
              <a:t>Финансов ресурс</a:t>
            </a:r>
            <a:endParaRPr lang="bg-BG" altLang="en-US" sz="4000" b="1" kern="1200" dirty="0">
              <a:solidFill>
                <a:srgbClr val="6699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403648" y="5235862"/>
            <a:ext cx="2880320" cy="1407371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2400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9875" y="1124744"/>
            <a:ext cx="8835727" cy="875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" lvl="2" algn="just">
              <a:lnSpc>
                <a:spcPct val="120000"/>
              </a:lnSpc>
              <a:spcBef>
                <a:spcPts val="6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endParaRPr lang="bg-BG" sz="2000" b="1" dirty="0">
              <a:solidFill>
                <a:srgbClr val="17375E"/>
              </a:solidFill>
            </a:endParaRPr>
          </a:p>
          <a:p>
            <a:pPr marL="4762" lvl="2" algn="just">
              <a:lnSpc>
                <a:spcPct val="120000"/>
              </a:lnSpc>
              <a:spcBef>
                <a:spcPts val="6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endParaRPr lang="bg-BG" sz="2000" b="1" dirty="0" smtClean="0">
              <a:solidFill>
                <a:srgbClr val="17375E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42664" y="1124744"/>
            <a:ext cx="858122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endParaRPr lang="bg-BG" altLang="en-US" sz="3200" b="1" kern="1200" dirty="0" smtClean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bg-BG" altLang="en-US" sz="2800" b="1" kern="1200" dirty="0" smtClean="0">
                <a:solidFill>
                  <a:schemeClr val="accent6"/>
                </a:solidFill>
              </a:rPr>
              <a:t>Общ размер на средствата по ОПОС 2014-2020 г.</a:t>
            </a:r>
          </a:p>
          <a:p>
            <a:pPr eaLnBrk="1" hangingPunct="1">
              <a:buNone/>
            </a:pPr>
            <a:r>
              <a:rPr lang="bg-BG" altLang="en-US" sz="3200" b="1" kern="1200" dirty="0" smtClean="0">
                <a:solidFill>
                  <a:schemeClr val="accent6"/>
                </a:solidFill>
              </a:rPr>
              <a:t>1 770 381 345 евро</a:t>
            </a:r>
          </a:p>
          <a:p>
            <a:pPr eaLnBrk="1" hangingPunct="1">
              <a:buNone/>
            </a:pPr>
            <a:endParaRPr lang="bg-BG" altLang="en-US" sz="3200" b="1" dirty="0">
              <a:solidFill>
                <a:srgbClr val="669900"/>
              </a:solidFill>
            </a:endParaRPr>
          </a:p>
          <a:p>
            <a:pPr eaLnBrk="1" hangingPunct="1">
              <a:buNone/>
            </a:pPr>
            <a:endParaRPr lang="bg-BG" altLang="en-US" sz="2100" b="1" kern="1200" dirty="0">
              <a:solidFill>
                <a:srgbClr val="6699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7" y="2101623"/>
            <a:ext cx="7749862" cy="46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40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99392"/>
            <a:ext cx="918761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75656" y="44624"/>
            <a:ext cx="655272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bg-BG" altLang="en-US" sz="2000" b="1" kern="1200" dirty="0" smtClean="0">
                <a:solidFill>
                  <a:srgbClr val="669900"/>
                </a:solidFill>
              </a:rPr>
              <a:t>ПРИОРИТЕТНА ОС 5 ПОДОБРЯВАНЕ КАЧЕСТВОТО НА АТМОСФЕРНИЯ ВЪЗДУХ</a:t>
            </a:r>
            <a:endParaRPr lang="bg-BG" altLang="en-US" sz="2000" b="1" kern="1200" dirty="0">
              <a:solidFill>
                <a:srgbClr val="669900"/>
              </a:solidFill>
            </a:endParaRPr>
          </a:p>
        </p:txBody>
      </p:sp>
      <p:pic>
        <p:nvPicPr>
          <p:cNvPr id="11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58" y="131852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4824536" cy="2531454"/>
          </a:xfrm>
        </p:spPr>
        <p:txBody>
          <a:bodyPr>
            <a:noAutofit/>
          </a:bodyPr>
          <a:lstStyle/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Calibri" panose="020F0502020204030204" pitchFamily="34" charset="0"/>
              <a:buChar char="-"/>
            </a:pPr>
            <a:r>
              <a:rPr lang="bg-BG" sz="1900" dirty="0" smtClean="0">
                <a:solidFill>
                  <a:srgbClr val="17375E"/>
                </a:solidFill>
              </a:rPr>
              <a:t>намаляване използването на конвенционални горива в обществения транспорт;  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Calibri" panose="020F0502020204030204" pitchFamily="34" charset="0"/>
              <a:buChar char="-"/>
            </a:pPr>
            <a:r>
              <a:rPr lang="bg-BG" sz="1900" dirty="0" smtClean="0">
                <a:solidFill>
                  <a:srgbClr val="17375E"/>
                </a:solidFill>
              </a:rPr>
              <a:t>замяна на изпускателните устройства (</a:t>
            </a:r>
            <a:r>
              <a:rPr lang="en-US" sz="1900" dirty="0" smtClean="0">
                <a:solidFill>
                  <a:srgbClr val="17375E"/>
                </a:solidFill>
              </a:rPr>
              <a:t>retrofitting</a:t>
            </a:r>
            <a:r>
              <a:rPr lang="bg-BG" sz="1900" dirty="0" smtClean="0">
                <a:solidFill>
                  <a:srgbClr val="17375E"/>
                </a:solidFill>
              </a:rPr>
              <a:t>) на превозните средства на градския транспорт.</a:t>
            </a:r>
          </a:p>
          <a:p>
            <a:pPr marL="0" lvl="1" algn="just">
              <a:spcBef>
                <a:spcPts val="18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r>
              <a:rPr lang="bg-BG" sz="2000" b="1" dirty="0" smtClean="0">
                <a:solidFill>
                  <a:srgbClr val="17375E"/>
                </a:solidFill>
              </a:rPr>
              <a:t>Бенефициенти:</a:t>
            </a:r>
            <a:r>
              <a:rPr lang="en-US" sz="2000" b="1" dirty="0" smtClean="0">
                <a:solidFill>
                  <a:srgbClr val="17375E"/>
                </a:solidFill>
              </a:rPr>
              <a:t> </a:t>
            </a:r>
            <a:r>
              <a:rPr lang="bg-BG" sz="2000" dirty="0" smtClean="0">
                <a:solidFill>
                  <a:srgbClr val="17375E"/>
                </a:solidFill>
              </a:rPr>
              <a:t>Общини</a:t>
            </a:r>
            <a:endParaRPr lang="en-GB" sz="1900" dirty="0">
              <a:solidFill>
                <a:srgbClr val="17375E"/>
              </a:solidFill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Calibri" panose="020F0502020204030204" pitchFamily="34" charset="0"/>
              <a:buChar char="-"/>
            </a:pPr>
            <a:endParaRPr lang="bg-BG" sz="1900" dirty="0">
              <a:solidFill>
                <a:srgbClr val="17375E"/>
              </a:solidFill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85000"/>
              <a:buFont typeface="Calibri" panose="020F0502020204030204" pitchFamily="34" charset="0"/>
              <a:buChar char="-"/>
            </a:pPr>
            <a:endParaRPr lang="bg-BG" sz="1900" dirty="0" smtClean="0">
              <a:solidFill>
                <a:srgbClr val="17375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862" y="1196752"/>
            <a:ext cx="3793062" cy="2592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0" y="4464498"/>
            <a:ext cx="7164288" cy="182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32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58" y="316269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67544" y="1738838"/>
            <a:ext cx="846043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</a:pPr>
            <a:r>
              <a:rPr lang="bg-BG" sz="2000" dirty="0" smtClean="0">
                <a:solidFill>
                  <a:srgbClr val="17375E"/>
                </a:solidFill>
                <a:latin typeface="+mn-lt"/>
              </a:rPr>
              <a:t>Разработване на методи за анализи на води, седименти и биота и  дооборудване на лаборатории на ИАОС – 2 300 000 евро;</a:t>
            </a:r>
          </a:p>
          <a:p>
            <a:pPr marL="0" lvl="1" algn="just">
              <a:spcBef>
                <a:spcPts val="1200"/>
              </a:spcBef>
              <a:spcAft>
                <a:spcPts val="1800"/>
              </a:spcAft>
              <a:buNone/>
            </a:pPr>
            <a:r>
              <a:rPr lang="bg-BG" sz="2000" i="1" dirty="0" smtClean="0">
                <a:solidFill>
                  <a:srgbClr val="17375E"/>
                </a:solidFill>
                <a:latin typeface="+mn-lt"/>
              </a:rPr>
              <a:t>Бенефициент</a:t>
            </a:r>
            <a:r>
              <a:rPr lang="en-US" sz="2000" i="1" dirty="0" smtClean="0">
                <a:solidFill>
                  <a:srgbClr val="17375E"/>
                </a:solidFill>
                <a:latin typeface="+mn-lt"/>
              </a:rPr>
              <a:t>: </a:t>
            </a:r>
            <a:r>
              <a:rPr lang="bg-BG" sz="2000" i="1" dirty="0" smtClean="0">
                <a:solidFill>
                  <a:srgbClr val="17375E"/>
                </a:solidFill>
                <a:latin typeface="+mn-lt"/>
              </a:rPr>
              <a:t>ИАОС</a:t>
            </a:r>
            <a:endParaRPr lang="en-US" sz="2000" i="1" dirty="0">
              <a:solidFill>
                <a:srgbClr val="17375E"/>
              </a:solidFill>
              <a:latin typeface="+mn-lt"/>
            </a:endParaRPr>
          </a:p>
          <a:p>
            <a:pPr marL="266700" lvl="1" indent="-2667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  <a:tabLst>
                <a:tab pos="266700" algn="l"/>
              </a:tabLst>
            </a:pPr>
            <a:r>
              <a:rPr lang="bg-BG" sz="2000" dirty="0" smtClean="0">
                <a:solidFill>
                  <a:srgbClr val="17375E"/>
                </a:solidFill>
                <a:latin typeface="+mn-lt"/>
              </a:rPr>
              <a:t>Подготовка на регионални прединвестиционни проучвания за реализация на инвестиции във ВиК сектора и укрепване на капацитета на заинтересованите страни – 42 700 000 евро;</a:t>
            </a:r>
          </a:p>
          <a:p>
            <a:pPr marL="0" lvl="1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bg-BG" sz="2000" i="1" dirty="0" smtClean="0">
                <a:solidFill>
                  <a:srgbClr val="17375E"/>
                </a:solidFill>
              </a:rPr>
              <a:t>Бенефициенти</a:t>
            </a:r>
            <a:r>
              <a:rPr lang="en-US" sz="2000" i="1" dirty="0" smtClean="0">
                <a:solidFill>
                  <a:srgbClr val="17375E"/>
                </a:solidFill>
                <a:latin typeface="+mn-lt"/>
              </a:rPr>
              <a:t>: </a:t>
            </a:r>
            <a:r>
              <a:rPr lang="bg-BG" sz="2000" i="1" dirty="0" smtClean="0">
                <a:solidFill>
                  <a:srgbClr val="17375E"/>
                </a:solidFill>
                <a:latin typeface="+mn-lt"/>
              </a:rPr>
              <a:t>Министерство на регионалното развитие и благоустройството; Столична община</a:t>
            </a:r>
          </a:p>
          <a:p>
            <a:pPr marL="0" lvl="1" algn="just">
              <a:spcBef>
                <a:spcPts val="1200"/>
              </a:spcBef>
              <a:spcAft>
                <a:spcPts val="600"/>
              </a:spcAft>
              <a:buNone/>
            </a:pPr>
            <a:endParaRPr lang="en-US" sz="2000" dirty="0" smtClean="0">
              <a:solidFill>
                <a:srgbClr val="17375E"/>
              </a:solidFill>
              <a:latin typeface="+mn-lt"/>
            </a:endParaRPr>
          </a:p>
          <a:p>
            <a:pPr lvl="1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</a:pPr>
            <a:endParaRPr lang="en-US" sz="2600" b="1" kern="1000" dirty="0" smtClean="0">
              <a:solidFill>
                <a:srgbClr val="17375E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75656" y="116632"/>
            <a:ext cx="640871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bg-BG" altLang="en-US" sz="2000" b="1" kern="1200" dirty="0" smtClean="0">
                <a:solidFill>
                  <a:srgbClr val="669900"/>
                </a:solidFill>
              </a:rPr>
              <a:t>КАКВО НИ ЧАКА ПРЕЗ 2015 Г. </a:t>
            </a:r>
          </a:p>
          <a:p>
            <a:pPr eaLnBrk="1" hangingPunct="1">
              <a:buNone/>
            </a:pPr>
            <a:r>
              <a:rPr lang="bg-BG" altLang="en-US" sz="2000" b="1" kern="1200" dirty="0" smtClean="0">
                <a:solidFill>
                  <a:srgbClr val="669900"/>
                </a:solidFill>
              </a:rPr>
              <a:t>ПРОЦЕДУРИ, КОИТО ТРЯБВА ДА БЪДАТ ОБЯВЕНИ</a:t>
            </a:r>
            <a:endParaRPr lang="bg-BG" altLang="en-US" sz="2000" b="1" kern="1200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48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75656" y="116632"/>
            <a:ext cx="648072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bg-BG" altLang="en-US" sz="2000" b="1" dirty="0">
                <a:solidFill>
                  <a:srgbClr val="669900"/>
                </a:solidFill>
              </a:rPr>
              <a:t>КАКВО НИ ЧАКА ПРЕЗ 2015 Г</a:t>
            </a:r>
            <a:r>
              <a:rPr lang="bg-BG" altLang="en-US" sz="2000" b="1" dirty="0" smtClean="0">
                <a:solidFill>
                  <a:srgbClr val="669900"/>
                </a:solidFill>
              </a:rPr>
              <a:t>.</a:t>
            </a:r>
            <a:endParaRPr lang="bg-BG" altLang="en-US" sz="2000" b="1" dirty="0">
              <a:solidFill>
                <a:srgbClr val="669900"/>
              </a:solidFill>
            </a:endParaRPr>
          </a:p>
          <a:p>
            <a:pPr eaLnBrk="1" hangingPunct="1">
              <a:buNone/>
            </a:pPr>
            <a:r>
              <a:rPr lang="bg-BG" altLang="en-US" sz="2000" b="1" dirty="0">
                <a:solidFill>
                  <a:srgbClr val="669900"/>
                </a:solidFill>
              </a:rPr>
              <a:t>ПРОЦЕДУРИ, КОИТО ТРЯБВА ДА БЪДАТ ОБЯВЕНИ</a:t>
            </a:r>
          </a:p>
        </p:txBody>
      </p:sp>
      <p:pic>
        <p:nvPicPr>
          <p:cNvPr id="11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58" y="316269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9875" y="1628800"/>
            <a:ext cx="8658101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3"/>
              <a:tabLst>
                <a:tab pos="266700" algn="l"/>
              </a:tabLst>
            </a:pPr>
            <a:r>
              <a:rPr lang="bg-BG" sz="2000" dirty="0" smtClean="0">
                <a:solidFill>
                  <a:srgbClr val="17375E"/>
                </a:solidFill>
                <a:latin typeface="+mn-lt"/>
              </a:rPr>
              <a:t>Проектиране и изграждане на компостиращи инсталации за разделно събрани биоразградими и /или зелени отпадъци, вкл. осигуряване на необходимото оборудване и на съоръжения и техника за разделно събиране на биоразградими и зелени отпадъци – </a:t>
            </a:r>
            <a:r>
              <a:rPr lang="en-US" sz="2000" dirty="0" smtClean="0">
                <a:solidFill>
                  <a:srgbClr val="17375E"/>
                </a:solidFill>
                <a:latin typeface="+mn-lt"/>
              </a:rPr>
              <a:t>117 000 000</a:t>
            </a:r>
            <a:r>
              <a:rPr lang="bg-BG" sz="2000" dirty="0" smtClean="0">
                <a:solidFill>
                  <a:srgbClr val="17375E"/>
                </a:solidFill>
                <a:latin typeface="+mn-lt"/>
              </a:rPr>
              <a:t> евро;</a:t>
            </a:r>
          </a:p>
          <a:p>
            <a:pPr marL="266700" lvl="1" indent="-266700" algn="just">
              <a:spcBef>
                <a:spcPts val="1200"/>
              </a:spcBef>
              <a:spcAft>
                <a:spcPts val="1800"/>
              </a:spcAft>
              <a:buNone/>
            </a:pPr>
            <a:r>
              <a:rPr lang="bg-BG" sz="2000" i="1" dirty="0" smtClean="0">
                <a:solidFill>
                  <a:srgbClr val="17375E"/>
                </a:solidFill>
                <a:latin typeface="+mn-lt"/>
              </a:rPr>
              <a:t>Бенефициенти</a:t>
            </a:r>
            <a:r>
              <a:rPr lang="en-US" sz="2000" i="1" dirty="0" smtClean="0">
                <a:solidFill>
                  <a:srgbClr val="17375E"/>
                </a:solidFill>
                <a:latin typeface="+mn-lt"/>
              </a:rPr>
              <a:t>: </a:t>
            </a:r>
            <a:r>
              <a:rPr lang="bg-BG" sz="2000" i="1" dirty="0" smtClean="0">
                <a:solidFill>
                  <a:srgbClr val="17375E"/>
                </a:solidFill>
                <a:latin typeface="+mn-lt"/>
              </a:rPr>
              <a:t>Общини</a:t>
            </a:r>
            <a:endParaRPr lang="en-US" sz="2000" i="1" dirty="0" smtClean="0">
              <a:solidFill>
                <a:srgbClr val="17375E"/>
              </a:solidFill>
              <a:latin typeface="+mn-lt"/>
            </a:endParaRPr>
          </a:p>
          <a:p>
            <a:pPr marL="0" lvl="1" algn="just">
              <a:spcBef>
                <a:spcPts val="1200"/>
              </a:spcBef>
              <a:spcAft>
                <a:spcPts val="600"/>
              </a:spcAft>
              <a:buNone/>
              <a:tabLst>
                <a:tab pos="266700" algn="l"/>
              </a:tabLst>
            </a:pPr>
            <a:r>
              <a:rPr lang="bg-BG" sz="2000" dirty="0" smtClean="0">
                <a:solidFill>
                  <a:srgbClr val="17375E"/>
                </a:solidFill>
                <a:latin typeface="+mn-lt"/>
              </a:rPr>
              <a:t>4</a:t>
            </a:r>
            <a:r>
              <a:rPr lang="bg-BG" sz="2000" dirty="0">
                <a:solidFill>
                  <a:srgbClr val="17375E"/>
                </a:solidFill>
                <a:latin typeface="+mn-lt"/>
              </a:rPr>
              <a:t>. Проектиране и изграждане на инсталация за комбинирано производство на енергия в София с оползотворяване на RDF – Трета фаза на интегрирана система от съоръжения за третиране на битовите отпадъци на Столична община</a:t>
            </a:r>
            <a:r>
              <a:rPr lang="en-US" sz="2000" dirty="0">
                <a:solidFill>
                  <a:srgbClr val="17375E"/>
                </a:solidFill>
                <a:latin typeface="+mn-lt"/>
              </a:rPr>
              <a:t> – </a:t>
            </a:r>
            <a:r>
              <a:rPr lang="bg-BG" sz="2000" dirty="0">
                <a:solidFill>
                  <a:srgbClr val="17375E"/>
                </a:solidFill>
                <a:latin typeface="+mn-lt"/>
              </a:rPr>
              <a:t>съгласно АРП на </a:t>
            </a:r>
            <a:r>
              <a:rPr lang="bg-BG" sz="2000" dirty="0" smtClean="0">
                <a:solidFill>
                  <a:srgbClr val="17375E"/>
                </a:solidFill>
                <a:latin typeface="+mn-lt"/>
              </a:rPr>
              <a:t>проекта;</a:t>
            </a:r>
            <a:endParaRPr lang="en-US" sz="2000" dirty="0">
              <a:solidFill>
                <a:srgbClr val="17375E"/>
              </a:solidFill>
              <a:latin typeface="+mn-lt"/>
            </a:endParaRPr>
          </a:p>
          <a:p>
            <a:pPr marL="0" lvl="1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bg-BG" sz="2000" i="1" dirty="0" smtClean="0">
                <a:solidFill>
                  <a:srgbClr val="17375E"/>
                </a:solidFill>
              </a:rPr>
              <a:t>Бенефициент</a:t>
            </a:r>
            <a:r>
              <a:rPr lang="en-US" sz="2000" i="1" dirty="0" smtClean="0">
                <a:solidFill>
                  <a:srgbClr val="17375E"/>
                </a:solidFill>
                <a:latin typeface="+mn-lt"/>
              </a:rPr>
              <a:t>: </a:t>
            </a:r>
            <a:r>
              <a:rPr lang="bg-BG" sz="2000" i="1" dirty="0" smtClean="0">
                <a:solidFill>
                  <a:srgbClr val="17375E"/>
                </a:solidFill>
                <a:latin typeface="+mn-lt"/>
              </a:rPr>
              <a:t>Столична община</a:t>
            </a:r>
            <a:endParaRPr lang="en-US" sz="2000" i="1" dirty="0">
              <a:solidFill>
                <a:srgbClr val="17375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1554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65250" y="116632"/>
            <a:ext cx="659112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bg-BG" altLang="en-US" sz="2000" b="1" dirty="0">
                <a:solidFill>
                  <a:srgbClr val="669900"/>
                </a:solidFill>
              </a:rPr>
              <a:t>КАКВО НИ ЧАКА ПРЕЗ 2015 Г</a:t>
            </a:r>
            <a:r>
              <a:rPr lang="bg-BG" altLang="en-US" sz="2000" b="1" dirty="0" smtClean="0">
                <a:solidFill>
                  <a:srgbClr val="669900"/>
                </a:solidFill>
              </a:rPr>
              <a:t>. </a:t>
            </a:r>
            <a:endParaRPr lang="bg-BG" altLang="en-US" sz="2000" b="1" dirty="0">
              <a:solidFill>
                <a:srgbClr val="669900"/>
              </a:solidFill>
            </a:endParaRPr>
          </a:p>
          <a:p>
            <a:pPr eaLnBrk="1" hangingPunct="1">
              <a:buNone/>
            </a:pPr>
            <a:r>
              <a:rPr lang="bg-BG" altLang="en-US" sz="2000" b="1" dirty="0">
                <a:solidFill>
                  <a:srgbClr val="669900"/>
                </a:solidFill>
              </a:rPr>
              <a:t>ПРОЦЕДУРИ, КОИТО ТРЯБВА ДА БЪДАТ ОБЯВЕНИ</a:t>
            </a:r>
          </a:p>
        </p:txBody>
      </p:sp>
      <p:pic>
        <p:nvPicPr>
          <p:cNvPr id="11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58" y="316269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9875" y="1248302"/>
            <a:ext cx="87921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5"/>
              <a:tabLst>
                <a:tab pos="266700" algn="l"/>
              </a:tabLst>
            </a:pPr>
            <a:r>
              <a:rPr lang="ru-RU" sz="2000" dirty="0">
                <a:solidFill>
                  <a:srgbClr val="17375E"/>
                </a:solidFill>
                <a:latin typeface="+mn-lt"/>
              </a:rPr>
              <a:t>Развитие на </a:t>
            </a:r>
            <a:r>
              <a:rPr lang="bg-BG" sz="2000" dirty="0" smtClean="0">
                <a:solidFill>
                  <a:srgbClr val="17375E"/>
                </a:solidFill>
                <a:latin typeface="+mn-lt"/>
              </a:rPr>
              <a:t>управленски подход за мрежата </a:t>
            </a:r>
            <a:r>
              <a:rPr lang="ru-RU" sz="2000" dirty="0" smtClean="0">
                <a:solidFill>
                  <a:srgbClr val="17375E"/>
                </a:solidFill>
                <a:latin typeface="+mn-lt"/>
              </a:rPr>
              <a:t>НАТУРА 2000 и </a:t>
            </a:r>
            <a:r>
              <a:rPr lang="ru-RU" sz="2000" dirty="0">
                <a:solidFill>
                  <a:srgbClr val="17375E"/>
                </a:solidFill>
                <a:latin typeface="+mn-lt"/>
              </a:rPr>
              <a:t>за управление на НПРД </a:t>
            </a:r>
            <a:r>
              <a:rPr lang="bg-BG" sz="2000" dirty="0">
                <a:solidFill>
                  <a:srgbClr val="17375E"/>
                </a:solidFill>
                <a:latin typeface="+mn-lt"/>
              </a:rPr>
              <a:t>– </a:t>
            </a:r>
            <a:r>
              <a:rPr lang="bg-BG" sz="2000" dirty="0" smtClean="0">
                <a:solidFill>
                  <a:srgbClr val="17375E"/>
                </a:solidFill>
                <a:latin typeface="+mn-lt"/>
              </a:rPr>
              <a:t>500 </a:t>
            </a:r>
            <a:r>
              <a:rPr lang="bg-BG" sz="2000" dirty="0">
                <a:solidFill>
                  <a:srgbClr val="17375E"/>
                </a:solidFill>
                <a:latin typeface="+mn-lt"/>
              </a:rPr>
              <a:t>000 </a:t>
            </a:r>
            <a:r>
              <a:rPr lang="bg-BG" sz="2000" dirty="0" smtClean="0">
                <a:solidFill>
                  <a:srgbClr val="17375E"/>
                </a:solidFill>
                <a:latin typeface="+mn-lt"/>
              </a:rPr>
              <a:t>евро;</a:t>
            </a:r>
          </a:p>
          <a:p>
            <a:pPr marL="266700" lvl="1" indent="-26670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bg-BG" sz="2000" i="1" dirty="0" smtClean="0">
                <a:solidFill>
                  <a:srgbClr val="17375E"/>
                </a:solidFill>
                <a:latin typeface="+mn-lt"/>
              </a:rPr>
              <a:t>Бенефициент</a:t>
            </a:r>
            <a:r>
              <a:rPr lang="en-US" sz="2000" i="1" dirty="0" smtClean="0">
                <a:solidFill>
                  <a:srgbClr val="17375E"/>
                </a:solidFill>
                <a:latin typeface="+mn-lt"/>
              </a:rPr>
              <a:t>: </a:t>
            </a:r>
            <a:r>
              <a:rPr lang="bg-BG" sz="2000" i="1" dirty="0" smtClean="0">
                <a:solidFill>
                  <a:srgbClr val="17375E"/>
                </a:solidFill>
                <a:latin typeface="+mn-lt"/>
              </a:rPr>
              <a:t>Дирекция НСЗП</a:t>
            </a:r>
            <a:endParaRPr lang="en-US" sz="2000" i="1" dirty="0">
              <a:solidFill>
                <a:srgbClr val="17375E"/>
              </a:solidFill>
              <a:latin typeface="+mn-lt"/>
            </a:endParaRPr>
          </a:p>
          <a:p>
            <a:pPr marL="266700" lvl="1" indent="-266700" algn="just">
              <a:spcBef>
                <a:spcPts val="1800"/>
              </a:spcBef>
              <a:spcAft>
                <a:spcPts val="600"/>
              </a:spcAft>
              <a:buFont typeface="+mj-lt"/>
              <a:buAutoNum type="arabicPeriod" startAt="6"/>
              <a:tabLst>
                <a:tab pos="266700" algn="l"/>
              </a:tabLst>
            </a:pPr>
            <a:r>
              <a:rPr lang="bg-BG" sz="2000" dirty="0" smtClean="0">
                <a:solidFill>
                  <a:srgbClr val="17375E"/>
                </a:solidFill>
                <a:latin typeface="+mn-lt"/>
              </a:rPr>
              <a:t>Определяне и допълване на мрежата от морски защитени зони. Анализи и проучвания на видове и природни местообитания, предмет на докладване по Директивите за местообитанията и за птиците, в морски и крайбрежни територии </a:t>
            </a:r>
            <a:r>
              <a:rPr lang="bg-BG" sz="2000" dirty="0">
                <a:solidFill>
                  <a:srgbClr val="17375E"/>
                </a:solidFill>
                <a:latin typeface="+mn-lt"/>
              </a:rPr>
              <a:t>– 20 700 000 </a:t>
            </a:r>
            <a:r>
              <a:rPr lang="bg-BG" sz="2000" dirty="0" smtClean="0">
                <a:solidFill>
                  <a:srgbClr val="17375E"/>
                </a:solidFill>
                <a:latin typeface="+mn-lt"/>
              </a:rPr>
              <a:t>евро;</a:t>
            </a:r>
          </a:p>
          <a:p>
            <a:pPr marL="0" lvl="1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bg-BG" sz="2000" i="1" dirty="0" smtClean="0">
                <a:solidFill>
                  <a:srgbClr val="17375E"/>
                </a:solidFill>
              </a:rPr>
              <a:t>Бенефициенти</a:t>
            </a:r>
            <a:r>
              <a:rPr lang="en-US" sz="2000" i="1" dirty="0" smtClean="0">
                <a:solidFill>
                  <a:srgbClr val="17375E"/>
                </a:solidFill>
                <a:latin typeface="+mn-lt"/>
              </a:rPr>
              <a:t>: </a:t>
            </a:r>
            <a:r>
              <a:rPr lang="bg-BG" sz="2000" i="1" dirty="0">
                <a:solidFill>
                  <a:srgbClr val="17375E"/>
                </a:solidFill>
              </a:rPr>
              <a:t>Дирекция </a:t>
            </a:r>
            <a:r>
              <a:rPr lang="bg-BG" sz="2000" i="1" dirty="0" smtClean="0">
                <a:solidFill>
                  <a:srgbClr val="17375E"/>
                </a:solidFill>
              </a:rPr>
              <a:t>НСЗП; ИАОС</a:t>
            </a:r>
          </a:p>
          <a:p>
            <a:pPr marL="266700" lvl="1" indent="-266700" algn="just">
              <a:spcBef>
                <a:spcPts val="1800"/>
              </a:spcBef>
              <a:spcAft>
                <a:spcPts val="600"/>
              </a:spcAft>
              <a:buFont typeface="+mj-lt"/>
              <a:buAutoNum type="arabicPeriod" startAt="7"/>
              <a:tabLst>
                <a:tab pos="266700" algn="l"/>
              </a:tabLst>
            </a:pPr>
            <a:r>
              <a:rPr lang="bg-BG" sz="2000" dirty="0" smtClean="0">
                <a:solidFill>
                  <a:srgbClr val="17375E"/>
                </a:solidFill>
                <a:latin typeface="+mn-lt"/>
              </a:rPr>
              <a:t>Дейности за подобряване на природозащитното състояние на видове и местообитания в мрежата Натура 2000 – 27 </a:t>
            </a:r>
            <a:r>
              <a:rPr lang="bg-BG" sz="2000" dirty="0">
                <a:solidFill>
                  <a:srgbClr val="17375E"/>
                </a:solidFill>
                <a:latin typeface="+mn-lt"/>
              </a:rPr>
              <a:t>600 </a:t>
            </a:r>
            <a:r>
              <a:rPr lang="bg-BG" sz="2000" dirty="0" smtClean="0">
                <a:solidFill>
                  <a:srgbClr val="17375E"/>
                </a:solidFill>
                <a:latin typeface="+mn-lt"/>
              </a:rPr>
              <a:t>000</a:t>
            </a:r>
            <a:r>
              <a:rPr lang="bg-BG" sz="2000" baseline="30000" dirty="0" smtClean="0">
                <a:solidFill>
                  <a:srgbClr val="17375E"/>
                </a:solidFill>
                <a:latin typeface="+mn-lt"/>
              </a:rPr>
              <a:t>1</a:t>
            </a:r>
            <a:r>
              <a:rPr lang="en-US" sz="2000" dirty="0" smtClean="0">
                <a:solidFill>
                  <a:srgbClr val="17375E"/>
                </a:solidFill>
                <a:latin typeface="+mn-lt"/>
              </a:rPr>
              <a:t> </a:t>
            </a:r>
            <a:r>
              <a:rPr lang="bg-BG" sz="2000" dirty="0" smtClean="0">
                <a:solidFill>
                  <a:srgbClr val="17375E"/>
                </a:solidFill>
                <a:latin typeface="+mn-lt"/>
              </a:rPr>
              <a:t>евро;</a:t>
            </a:r>
          </a:p>
          <a:p>
            <a:pPr marL="0" lvl="1" algn="just">
              <a:spcBef>
                <a:spcPts val="1200"/>
              </a:spcBef>
              <a:spcAft>
                <a:spcPts val="600"/>
              </a:spcAft>
              <a:buNone/>
              <a:tabLst>
                <a:tab pos="266700" algn="l"/>
              </a:tabLst>
            </a:pPr>
            <a:r>
              <a:rPr lang="bg-BG" sz="2000" i="1" dirty="0" smtClean="0">
                <a:solidFill>
                  <a:srgbClr val="17375E"/>
                </a:solidFill>
              </a:rPr>
              <a:t>Бенефициенти: Структури на МОСВ и МЗХ, бизнес, общини, научни институти, органи за управление на ЗЗ</a:t>
            </a:r>
          </a:p>
          <a:p>
            <a:pPr marL="0" lvl="1" algn="r">
              <a:spcBef>
                <a:spcPts val="600"/>
              </a:spcBef>
              <a:spcAft>
                <a:spcPts val="600"/>
              </a:spcAft>
              <a:buNone/>
              <a:tabLst>
                <a:tab pos="266700" algn="l"/>
              </a:tabLst>
            </a:pPr>
            <a:r>
              <a:rPr lang="bg-BG" sz="2000" i="1" baseline="30000" dirty="0" smtClean="0">
                <a:solidFill>
                  <a:srgbClr val="17375E"/>
                </a:solidFill>
              </a:rPr>
              <a:t>1</a:t>
            </a:r>
            <a:r>
              <a:rPr lang="bg-BG" sz="2000" i="1" dirty="0" smtClean="0">
                <a:solidFill>
                  <a:srgbClr val="17375E"/>
                </a:solidFill>
              </a:rPr>
              <a:t> </a:t>
            </a:r>
            <a:r>
              <a:rPr lang="bg-BG" sz="1200" i="1" dirty="0" smtClean="0">
                <a:solidFill>
                  <a:srgbClr val="17375E"/>
                </a:solidFill>
              </a:rPr>
              <a:t>Ресурсът е за целия програмен период</a:t>
            </a:r>
            <a:endParaRPr lang="bg-BG" sz="1200" i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4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4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75656" y="116632"/>
            <a:ext cx="648072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bg-BG" altLang="en-US" sz="2000" b="1" dirty="0">
                <a:solidFill>
                  <a:srgbClr val="669900"/>
                </a:solidFill>
              </a:rPr>
              <a:t>КАКВО НИ ЧАКА ПРЕЗ 2015 Г</a:t>
            </a:r>
            <a:r>
              <a:rPr lang="bg-BG" altLang="en-US" sz="2000" b="1" dirty="0" smtClean="0">
                <a:solidFill>
                  <a:srgbClr val="669900"/>
                </a:solidFill>
              </a:rPr>
              <a:t>.</a:t>
            </a:r>
            <a:endParaRPr lang="bg-BG" altLang="en-US" sz="2000" b="1" dirty="0">
              <a:solidFill>
                <a:srgbClr val="669900"/>
              </a:solidFill>
            </a:endParaRPr>
          </a:p>
          <a:p>
            <a:pPr eaLnBrk="1" hangingPunct="1">
              <a:buNone/>
            </a:pPr>
            <a:r>
              <a:rPr lang="bg-BG" altLang="en-US" sz="2000" b="1" dirty="0">
                <a:solidFill>
                  <a:srgbClr val="669900"/>
                </a:solidFill>
              </a:rPr>
              <a:t>ПРОЦЕДУРИ, КОИТО ТРЯБВА ДА БЪДАТ ОБЯВЕНИ</a:t>
            </a:r>
          </a:p>
        </p:txBody>
      </p:sp>
      <p:pic>
        <p:nvPicPr>
          <p:cNvPr id="11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58" y="316269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32584" y="1217210"/>
            <a:ext cx="884500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8"/>
              <a:tabLst>
                <a:tab pos="266700" algn="l"/>
              </a:tabLst>
            </a:pPr>
            <a:r>
              <a:rPr lang="bg-BG" sz="2000" dirty="0" smtClean="0">
                <a:solidFill>
                  <a:srgbClr val="17375E"/>
                </a:solidFill>
                <a:latin typeface="+mn-lt"/>
              </a:rPr>
              <a:t>Пилотен проект по създаване на Национална система за управление на водите в реално време (НСУВРВ) - р. Искър –  3 500 000 евро;</a:t>
            </a:r>
          </a:p>
          <a:p>
            <a:pPr marL="266700" lvl="1" indent="-26670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2000" i="1" dirty="0" smtClean="0">
                <a:solidFill>
                  <a:srgbClr val="17375E"/>
                </a:solidFill>
                <a:latin typeface="+mn-lt"/>
              </a:rPr>
              <a:t>Бенефициент</a:t>
            </a:r>
            <a:r>
              <a:rPr lang="en-US" sz="2000" i="1" dirty="0" smtClean="0">
                <a:solidFill>
                  <a:srgbClr val="17375E"/>
                </a:solidFill>
                <a:latin typeface="+mn-lt"/>
              </a:rPr>
              <a:t>: </a:t>
            </a:r>
            <a:r>
              <a:rPr lang="bg-BG" sz="2000" i="1" dirty="0" smtClean="0">
                <a:solidFill>
                  <a:srgbClr val="17375E"/>
                </a:solidFill>
                <a:latin typeface="+mn-lt"/>
              </a:rPr>
              <a:t>Дирекция УВ в МОСВ</a:t>
            </a:r>
            <a:endParaRPr lang="en-US" sz="2000" i="1" dirty="0">
              <a:solidFill>
                <a:srgbClr val="17375E"/>
              </a:solidFill>
              <a:latin typeface="+mn-lt"/>
            </a:endParaRPr>
          </a:p>
          <a:p>
            <a:pPr marL="266700" lvl="1" indent="-266700" algn="just">
              <a:spcBef>
                <a:spcPts val="1800"/>
              </a:spcBef>
              <a:spcAft>
                <a:spcPts val="600"/>
              </a:spcAft>
              <a:buFont typeface="+mj-lt"/>
              <a:buAutoNum type="arabicPeriod" startAt="9"/>
              <a:tabLst>
                <a:tab pos="266700" algn="l"/>
              </a:tabLst>
            </a:pPr>
            <a:r>
              <a:rPr lang="bg-BG" sz="2000" dirty="0" smtClean="0">
                <a:solidFill>
                  <a:srgbClr val="17375E"/>
                </a:solidFill>
                <a:latin typeface="+mn-lt"/>
              </a:rPr>
              <a:t>Установяване на шест центъра за повишаване готовността на населението за адекватна реакция при наводнения и последващи кризи – 20 000 </a:t>
            </a:r>
            <a:r>
              <a:rPr lang="bg-BG" sz="2000" dirty="0" err="1" smtClean="0">
                <a:solidFill>
                  <a:srgbClr val="17375E"/>
                </a:solidFill>
                <a:latin typeface="+mn-lt"/>
              </a:rPr>
              <a:t>000</a:t>
            </a:r>
            <a:r>
              <a:rPr lang="bg-BG" sz="2000" dirty="0" smtClean="0">
                <a:solidFill>
                  <a:srgbClr val="17375E"/>
                </a:solidFill>
                <a:latin typeface="+mn-lt"/>
              </a:rPr>
              <a:t> евро;</a:t>
            </a:r>
          </a:p>
          <a:p>
            <a:pPr marL="0" lvl="1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2000" i="1" dirty="0" smtClean="0">
                <a:solidFill>
                  <a:srgbClr val="17375E"/>
                </a:solidFill>
              </a:rPr>
              <a:t>Бенефициенти</a:t>
            </a:r>
            <a:r>
              <a:rPr lang="en-US" sz="2000" i="1" dirty="0" smtClean="0">
                <a:solidFill>
                  <a:srgbClr val="17375E"/>
                </a:solidFill>
                <a:latin typeface="+mn-lt"/>
              </a:rPr>
              <a:t>: </a:t>
            </a:r>
            <a:r>
              <a:rPr lang="bg-BG" sz="2000" i="1" dirty="0" smtClean="0">
                <a:solidFill>
                  <a:srgbClr val="17375E"/>
                </a:solidFill>
                <a:latin typeface="+mn-lt"/>
              </a:rPr>
              <a:t>ГДПБЗН на МВР</a:t>
            </a:r>
          </a:p>
          <a:p>
            <a:pPr marL="0" lvl="1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>
              <a:solidFill>
                <a:srgbClr val="17375E"/>
              </a:solidFill>
            </a:endParaRPr>
          </a:p>
          <a:p>
            <a:pPr marL="0" lvl="1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17375E"/>
                </a:solidFill>
              </a:rPr>
              <a:t>10. </a:t>
            </a:r>
            <a:r>
              <a:rPr lang="bg-BG" sz="2000" dirty="0" smtClean="0">
                <a:solidFill>
                  <a:srgbClr val="17375E"/>
                </a:solidFill>
              </a:rPr>
              <a:t>Преглед </a:t>
            </a:r>
            <a:r>
              <a:rPr lang="bg-BG" sz="2000" dirty="0" smtClean="0">
                <a:solidFill>
                  <a:srgbClr val="17375E"/>
                </a:solidFill>
              </a:rPr>
              <a:t>и анализ на общинските програми за КАВ – 1 500 000 </a:t>
            </a:r>
            <a:r>
              <a:rPr lang="bg-BG" sz="1800" dirty="0" smtClean="0">
                <a:solidFill>
                  <a:srgbClr val="17375E"/>
                </a:solidFill>
              </a:rPr>
              <a:t>евро;</a:t>
            </a:r>
          </a:p>
          <a:p>
            <a:pPr marL="0" lvl="1" algn="just">
              <a:spcBef>
                <a:spcPts val="0"/>
              </a:spcBef>
              <a:spcAft>
                <a:spcPts val="600"/>
              </a:spcAft>
              <a:buNone/>
              <a:tabLst>
                <a:tab pos="266700" algn="l"/>
              </a:tabLst>
            </a:pPr>
            <a:r>
              <a:rPr lang="bg-BG" sz="2000" i="1" dirty="0" smtClean="0">
                <a:solidFill>
                  <a:srgbClr val="17375E"/>
                </a:solidFill>
              </a:rPr>
              <a:t>Бенефициент: Дирекция ОЧВ</a:t>
            </a:r>
            <a:endParaRPr lang="bg-BG" sz="2000" i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16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79712" y="-5281"/>
            <a:ext cx="568863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bg-BG" sz="2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ВНИМАНИЕТО!</a:t>
            </a:r>
            <a:r>
              <a:rPr lang="bg-BG" sz="2600" b="1" dirty="0">
                <a:solidFill>
                  <a:schemeClr val="bg1"/>
                </a:solidFill>
              </a:rPr>
              <a:t/>
            </a:r>
            <a:br>
              <a:rPr lang="bg-BG" sz="2600" b="1" dirty="0">
                <a:solidFill>
                  <a:schemeClr val="bg1"/>
                </a:solidFill>
              </a:rPr>
            </a:br>
            <a:endParaRPr lang="bg-BG" sz="2600" b="1" dirty="0">
              <a:solidFill>
                <a:schemeClr val="bg1"/>
              </a:solidFill>
            </a:endParaRPr>
          </a:p>
        </p:txBody>
      </p:sp>
      <p:pic>
        <p:nvPicPr>
          <p:cNvPr id="8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1568" y="5013176"/>
            <a:ext cx="3222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ope@moew.government.bg</a:t>
            </a:r>
            <a:endParaRPr lang="ru-RU" sz="2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1820"/>
            <a:ext cx="10239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4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5084" y="-16594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91377" y="44624"/>
            <a:ext cx="6348975" cy="816645"/>
          </a:xfrm>
        </p:spPr>
        <p:txBody>
          <a:bodyPr/>
          <a:lstStyle/>
          <a:p>
            <a:pPr eaLnBrk="1" hangingPunct="1"/>
            <a:r>
              <a:rPr lang="bg-BG" altLang="en-US" sz="3200" b="1" kern="1200" dirty="0" smtClean="0">
                <a:solidFill>
                  <a:srgbClr val="669900"/>
                </a:solidFill>
              </a:rPr>
              <a:t>Финансов ресурс </a:t>
            </a:r>
            <a:endParaRPr lang="bg-BG" altLang="en-US" sz="3200" b="1" kern="1200" dirty="0">
              <a:solidFill>
                <a:srgbClr val="6699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403648" y="5235862"/>
            <a:ext cx="2880320" cy="1407371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5" descr="EU_flag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2400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9875" y="1124744"/>
            <a:ext cx="8835727" cy="875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" lvl="2" algn="just">
              <a:lnSpc>
                <a:spcPct val="120000"/>
              </a:lnSpc>
              <a:spcBef>
                <a:spcPts val="6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endParaRPr lang="bg-BG" sz="2000" b="1" dirty="0">
              <a:solidFill>
                <a:srgbClr val="17375E"/>
              </a:solidFill>
            </a:endParaRPr>
          </a:p>
          <a:p>
            <a:pPr marL="4762" lvl="2" algn="just">
              <a:lnSpc>
                <a:spcPct val="120000"/>
              </a:lnSpc>
              <a:spcBef>
                <a:spcPts val="6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endParaRPr lang="bg-BG" sz="2000" b="1" dirty="0" smtClean="0">
              <a:solidFill>
                <a:srgbClr val="17375E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406377"/>
              </p:ext>
            </p:extLst>
          </p:nvPr>
        </p:nvGraphicFramePr>
        <p:xfrm>
          <a:off x="395536" y="1328109"/>
          <a:ext cx="8368159" cy="4959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Document" r:id="rId7" imgW="8371540" imgH="5224434" progId="Word.Document.12">
                  <p:embed/>
                </p:oleObj>
              </mc:Choice>
              <mc:Fallback>
                <p:oleObj name="Document" r:id="rId7" imgW="8371540" imgH="522443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328109"/>
                        <a:ext cx="8368159" cy="4959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571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07504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91377" y="44624"/>
            <a:ext cx="6348975" cy="816645"/>
          </a:xfrm>
        </p:spPr>
        <p:txBody>
          <a:bodyPr/>
          <a:lstStyle/>
          <a:p>
            <a:pPr eaLnBrk="1" hangingPunct="1"/>
            <a:r>
              <a:rPr lang="bg-BG" altLang="en-US" sz="2100" b="1" kern="1200" dirty="0">
                <a:solidFill>
                  <a:srgbClr val="669900"/>
                </a:solidFill>
              </a:rPr>
              <a:t>ПРИОРИТЕТНА ОС 1 </a:t>
            </a:r>
            <a:r>
              <a:rPr lang="en-US" altLang="en-US" sz="2100" b="1" kern="1200" dirty="0">
                <a:solidFill>
                  <a:srgbClr val="669900"/>
                </a:solidFill>
              </a:rPr>
              <a:t>“</a:t>
            </a:r>
            <a:r>
              <a:rPr lang="bg-BG" altLang="en-US" sz="2100" b="1" kern="1200" dirty="0">
                <a:solidFill>
                  <a:srgbClr val="669900"/>
                </a:solidFill>
              </a:rPr>
              <a:t>ВОДИ</a:t>
            </a:r>
            <a:r>
              <a:rPr lang="en-US" altLang="en-US" sz="2100" b="1" kern="1200" dirty="0">
                <a:solidFill>
                  <a:srgbClr val="669900"/>
                </a:solidFill>
              </a:rPr>
              <a:t>”</a:t>
            </a:r>
            <a:endParaRPr lang="bg-BG" altLang="en-US" sz="2100" b="1" kern="1200" dirty="0">
              <a:solidFill>
                <a:srgbClr val="6699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403648" y="5235862"/>
            <a:ext cx="2880320" cy="1407371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1386" y="832527"/>
            <a:ext cx="774035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algn="just">
              <a:spcBef>
                <a:spcPts val="600"/>
              </a:spcBef>
              <a:spcAft>
                <a:spcPts val="1200"/>
              </a:spcAft>
              <a:buClr>
                <a:srgbClr val="17375E"/>
              </a:buClr>
              <a:buFontTx/>
              <a:buAutoNum type="arabicPeriod"/>
            </a:pPr>
            <a:r>
              <a:rPr lang="bg-BG" b="1" dirty="0" smtClean="0">
                <a:solidFill>
                  <a:srgbClr val="17375E"/>
                </a:solidFill>
              </a:rPr>
              <a:t>Изграждане на ВиК инфраструктура  </a:t>
            </a:r>
          </a:p>
          <a:p>
            <a:pPr marL="347662" lvl="2" indent="-342900" algn="just">
              <a:lnSpc>
                <a:spcPct val="120000"/>
              </a:lnSpc>
              <a:spcBef>
                <a:spcPts val="600"/>
              </a:spcBef>
              <a:buClr>
                <a:srgbClr val="17375E"/>
              </a:buClr>
              <a:tabLst>
                <a:tab pos="266700" algn="l"/>
              </a:tabLst>
            </a:pPr>
            <a:r>
              <a:rPr lang="bg-BG" sz="2000" b="1" dirty="0" smtClean="0">
                <a:solidFill>
                  <a:srgbClr val="17375E"/>
                </a:solidFill>
              </a:rPr>
              <a:t>Мерки за събиране, отвеждане и пречистване на отпадъчните води, насочени към агломерации с над 10 000 е.ж. </a:t>
            </a:r>
          </a:p>
          <a:p>
            <a:pPr marL="347662" lvl="2" indent="-342900" algn="just">
              <a:lnSpc>
                <a:spcPct val="120000"/>
              </a:lnSpc>
              <a:spcBef>
                <a:spcPts val="600"/>
              </a:spcBef>
              <a:buClr>
                <a:srgbClr val="17375E"/>
              </a:buClr>
              <a:tabLst>
                <a:tab pos="266700" algn="l"/>
              </a:tabLst>
            </a:pPr>
            <a:r>
              <a:rPr lang="bg-BG" sz="2000" b="1" dirty="0" smtClean="0">
                <a:solidFill>
                  <a:srgbClr val="17375E"/>
                </a:solidFill>
              </a:rPr>
              <a:t>Мерки за осигуряване на чиста и безопасна питейна вода за населението.</a:t>
            </a:r>
          </a:p>
          <a:p>
            <a:pPr marL="4762" lvl="2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r>
              <a:rPr lang="ru-RU" sz="2000" i="1" dirty="0" smtClean="0">
                <a:solidFill>
                  <a:srgbClr val="17375E"/>
                </a:solidFill>
              </a:rPr>
              <a:t>Бенефициенти</a:t>
            </a:r>
            <a:r>
              <a:rPr lang="ru-RU" sz="2000" i="1" dirty="0">
                <a:solidFill>
                  <a:srgbClr val="17375E"/>
                </a:solidFill>
              </a:rPr>
              <a:t>: ВиК оператори, </a:t>
            </a:r>
            <a:r>
              <a:rPr lang="bg-BG" sz="2000" i="1" dirty="0">
                <a:solidFill>
                  <a:srgbClr val="17375E"/>
                </a:solidFill>
              </a:rPr>
              <a:t>Общини (за ранни проекти, които да стартират преди 2016 г.) и Столична </a:t>
            </a:r>
            <a:r>
              <a:rPr lang="bg-BG" sz="2000" i="1" dirty="0" smtClean="0">
                <a:solidFill>
                  <a:srgbClr val="17375E"/>
                </a:solidFill>
              </a:rPr>
              <a:t>община</a:t>
            </a:r>
          </a:p>
          <a:p>
            <a:pPr marL="347662" lvl="2" indent="-342900" algn="just">
              <a:spcBef>
                <a:spcPts val="600"/>
              </a:spcBef>
              <a:buClr>
                <a:srgbClr val="17375E"/>
              </a:buClr>
              <a:tabLst>
                <a:tab pos="266700" algn="l"/>
              </a:tabLst>
            </a:pPr>
            <a:r>
              <a:rPr lang="bg-BG" sz="2000" b="1" dirty="0">
                <a:solidFill>
                  <a:srgbClr val="17375E"/>
                </a:solidFill>
              </a:rPr>
              <a:t>Разработване на регионални ПИП</a:t>
            </a:r>
          </a:p>
          <a:p>
            <a:pPr marL="4762" lvl="2" algn="just">
              <a:spcBef>
                <a:spcPts val="6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r>
              <a:rPr lang="bg-BG" sz="2000" i="1" dirty="0">
                <a:solidFill>
                  <a:srgbClr val="17375E"/>
                </a:solidFill>
              </a:rPr>
              <a:t>Бенефициент: МРРБ и Столична община</a:t>
            </a:r>
          </a:p>
          <a:p>
            <a:pPr marL="266700" lvl="2" indent="-261938" algn="just">
              <a:spcBef>
                <a:spcPts val="600"/>
              </a:spcBef>
              <a:buClr>
                <a:srgbClr val="17375E"/>
              </a:buClr>
              <a:tabLst>
                <a:tab pos="266700" algn="l"/>
              </a:tabLst>
            </a:pPr>
            <a:r>
              <a:rPr lang="bg-BG" sz="2000" b="1" dirty="0">
                <a:solidFill>
                  <a:srgbClr val="17375E"/>
                </a:solidFill>
              </a:rPr>
              <a:t>Подкрепа за реализиране на ВиК реформата и укрепване капацитета на заинтересованите страни</a:t>
            </a:r>
          </a:p>
          <a:p>
            <a:pPr marL="4762" lvl="2" algn="just">
              <a:spcBef>
                <a:spcPts val="6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r>
              <a:rPr lang="bg-BG" sz="2000" i="1" dirty="0">
                <a:solidFill>
                  <a:srgbClr val="17375E"/>
                </a:solidFill>
              </a:rPr>
              <a:t>Бенефициент: МРРБ</a:t>
            </a:r>
          </a:p>
          <a:p>
            <a:pPr marL="4762" lvl="2" algn="just">
              <a:lnSpc>
                <a:spcPct val="120000"/>
              </a:lnSpc>
              <a:spcBef>
                <a:spcPts val="6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endParaRPr lang="bg-BG" sz="2000" b="1" dirty="0">
              <a:solidFill>
                <a:srgbClr val="17375E"/>
              </a:solidFill>
            </a:endParaRPr>
          </a:p>
          <a:p>
            <a:pPr marL="4762" lvl="2" algn="just">
              <a:lnSpc>
                <a:spcPct val="120000"/>
              </a:lnSpc>
              <a:spcBef>
                <a:spcPts val="6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endParaRPr lang="bg-BG" sz="2000" b="1" dirty="0" smtClean="0">
              <a:solidFill>
                <a:srgbClr val="17375E"/>
              </a:solidFill>
            </a:endParaRPr>
          </a:p>
        </p:txBody>
      </p:sp>
      <p:pic>
        <p:nvPicPr>
          <p:cNvPr id="18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2400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359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91377" y="44624"/>
            <a:ext cx="6348975" cy="816645"/>
          </a:xfrm>
        </p:spPr>
        <p:txBody>
          <a:bodyPr/>
          <a:lstStyle/>
          <a:p>
            <a:pPr eaLnBrk="1" hangingPunct="1"/>
            <a:r>
              <a:rPr lang="bg-BG" altLang="en-US" sz="2100" b="1" kern="1200" dirty="0">
                <a:solidFill>
                  <a:srgbClr val="669900"/>
                </a:solidFill>
              </a:rPr>
              <a:t>ПРИОРИТЕТНА ОС 1 </a:t>
            </a:r>
            <a:r>
              <a:rPr lang="en-US" altLang="en-US" sz="2100" b="1" kern="1200" dirty="0">
                <a:solidFill>
                  <a:srgbClr val="669900"/>
                </a:solidFill>
              </a:rPr>
              <a:t>“</a:t>
            </a:r>
            <a:r>
              <a:rPr lang="bg-BG" altLang="en-US" sz="2100" b="1" kern="1200" dirty="0">
                <a:solidFill>
                  <a:srgbClr val="669900"/>
                </a:solidFill>
              </a:rPr>
              <a:t>ВОДИ</a:t>
            </a:r>
            <a:r>
              <a:rPr lang="en-US" altLang="en-US" sz="2100" b="1" kern="1200" dirty="0">
                <a:solidFill>
                  <a:srgbClr val="669900"/>
                </a:solidFill>
              </a:rPr>
              <a:t>”</a:t>
            </a:r>
            <a:endParaRPr lang="bg-BG" altLang="en-US" sz="2100" b="1" kern="1200" dirty="0">
              <a:solidFill>
                <a:srgbClr val="6699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403648" y="5235862"/>
            <a:ext cx="2880320" cy="1407371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2400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9875" y="1124744"/>
            <a:ext cx="88357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1200"/>
              </a:spcAft>
              <a:buClr>
                <a:srgbClr val="17375E"/>
              </a:buClr>
              <a:buNone/>
            </a:pPr>
            <a:r>
              <a:rPr lang="bg-BG" dirty="0" smtClean="0">
                <a:solidFill>
                  <a:srgbClr val="17375E"/>
                </a:solidFill>
              </a:rPr>
              <a:t>                  Преди 				          След</a:t>
            </a:r>
          </a:p>
          <a:p>
            <a:pPr marL="4762" lvl="2" algn="just">
              <a:lnSpc>
                <a:spcPct val="120000"/>
              </a:lnSpc>
              <a:spcBef>
                <a:spcPts val="6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endParaRPr lang="bg-BG" sz="2000" b="1" dirty="0">
              <a:solidFill>
                <a:srgbClr val="17375E"/>
              </a:solidFill>
            </a:endParaRPr>
          </a:p>
          <a:p>
            <a:pPr marL="4762" lvl="2" algn="just">
              <a:lnSpc>
                <a:spcPct val="120000"/>
              </a:lnSpc>
              <a:spcBef>
                <a:spcPts val="6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endParaRPr lang="bg-BG" sz="2000" b="1" dirty="0" smtClean="0">
              <a:solidFill>
                <a:srgbClr val="17375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919134"/>
            <a:ext cx="4196942" cy="3143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69" y="1919134"/>
            <a:ext cx="4722933" cy="314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63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403648" y="5235862"/>
            <a:ext cx="2880320" cy="1407371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9349" y="870729"/>
            <a:ext cx="8671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spcBef>
                <a:spcPts val="2400"/>
              </a:spcBef>
              <a:buClr>
                <a:srgbClr val="17375E"/>
              </a:buClr>
              <a:buFont typeface="+mj-lt"/>
              <a:buAutoNum type="arabicPeriod" startAt="2"/>
            </a:pPr>
            <a:r>
              <a:rPr lang="bg-BG" dirty="0" smtClean="0">
                <a:solidFill>
                  <a:srgbClr val="17375E"/>
                </a:solidFill>
              </a:rPr>
              <a:t>Доизграждане на системите за мониторинг на количеството на подземните води и за контролен и оперативен мониторинг на химичното състояние на подземните и повърхностните води.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91377" y="44624"/>
            <a:ext cx="6348975" cy="81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bg-BG" altLang="en-US" sz="2100" b="1" dirty="0">
                <a:solidFill>
                  <a:srgbClr val="669900"/>
                </a:solidFill>
              </a:rPr>
              <a:t>ПРИОРИТЕТНА ОС 1 </a:t>
            </a:r>
            <a:r>
              <a:rPr lang="en-US" altLang="en-US" sz="2100" b="1" dirty="0">
                <a:solidFill>
                  <a:srgbClr val="669900"/>
                </a:solidFill>
              </a:rPr>
              <a:t>“</a:t>
            </a:r>
            <a:r>
              <a:rPr lang="bg-BG" altLang="en-US" sz="2100" b="1" dirty="0">
                <a:solidFill>
                  <a:srgbClr val="669900"/>
                </a:solidFill>
              </a:rPr>
              <a:t>ВОДИ</a:t>
            </a:r>
            <a:r>
              <a:rPr lang="en-US" altLang="en-US" sz="2100" b="1" dirty="0">
                <a:solidFill>
                  <a:srgbClr val="669900"/>
                </a:solidFill>
              </a:rPr>
              <a:t>”</a:t>
            </a:r>
            <a:endParaRPr lang="bg-BG" altLang="en-US" sz="2100" b="1" dirty="0">
              <a:solidFill>
                <a:srgbClr val="669900"/>
              </a:solidFill>
            </a:endParaRPr>
          </a:p>
        </p:txBody>
      </p:sp>
      <p:pic>
        <p:nvPicPr>
          <p:cNvPr id="11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2400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53875" y="3140968"/>
            <a:ext cx="419798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18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r>
              <a:rPr lang="bg-BG" sz="2000" b="1" dirty="0" smtClean="0">
                <a:solidFill>
                  <a:srgbClr val="17375E"/>
                </a:solidFill>
              </a:rPr>
              <a:t>Бенефициенти:</a:t>
            </a:r>
          </a:p>
          <a:p>
            <a:pPr marL="4762" lvl="2" algn="just">
              <a:spcBef>
                <a:spcPts val="6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r>
              <a:rPr lang="bg-BG" sz="2000" dirty="0" smtClean="0">
                <a:solidFill>
                  <a:srgbClr val="17375E"/>
                </a:solidFill>
              </a:rPr>
              <a:t>- количество на водите – Дирекция „Управление на водите“</a:t>
            </a:r>
          </a:p>
          <a:p>
            <a:pPr marL="4762" lvl="2" algn="just">
              <a:spcBef>
                <a:spcPts val="6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r>
              <a:rPr lang="bg-BG" sz="2000" dirty="0" smtClean="0">
                <a:solidFill>
                  <a:srgbClr val="17375E"/>
                </a:solidFill>
              </a:rPr>
              <a:t>- качество на водите – ИАОС и органи на ДЗК</a:t>
            </a:r>
            <a:endParaRPr lang="bg-BG" sz="2000" dirty="0">
              <a:solidFill>
                <a:srgbClr val="17375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89" y="2814928"/>
            <a:ext cx="4635619" cy="35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54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11074" y="-98533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595330" y="5733256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91377" y="44624"/>
            <a:ext cx="6348975" cy="81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bg-BG" altLang="en-US" sz="2100" b="1" dirty="0" smtClean="0">
                <a:solidFill>
                  <a:srgbClr val="669900"/>
                </a:solidFill>
              </a:rPr>
              <a:t>СЕКТОР „</a:t>
            </a:r>
            <a:r>
              <a:rPr lang="bg-BG" altLang="en-US" sz="2100" b="1" kern="1200" dirty="0" smtClean="0">
                <a:solidFill>
                  <a:srgbClr val="669900"/>
                </a:solidFill>
              </a:rPr>
              <a:t>ОТПАДЪЦИ“</a:t>
            </a:r>
            <a:endParaRPr lang="bg-BG" altLang="en-US" sz="2100" b="1" kern="1200" dirty="0">
              <a:solidFill>
                <a:srgbClr val="669900"/>
              </a:solidFill>
            </a:endParaRPr>
          </a:p>
        </p:txBody>
      </p:sp>
      <p:pic>
        <p:nvPicPr>
          <p:cNvPr id="11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2400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65250" y="1124744"/>
            <a:ext cx="7740352" cy="1029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1200"/>
              </a:spcAft>
              <a:buClr>
                <a:srgbClr val="17375E"/>
              </a:buClr>
              <a:buNone/>
            </a:pPr>
            <a:r>
              <a:rPr lang="bg-BG" dirty="0" smtClean="0">
                <a:solidFill>
                  <a:srgbClr val="17375E"/>
                </a:solidFill>
              </a:rPr>
              <a:t>						</a:t>
            </a:r>
            <a:endParaRPr lang="bg-BG" sz="2000" b="1" dirty="0">
              <a:solidFill>
                <a:srgbClr val="17375E"/>
              </a:solidFill>
            </a:endParaRPr>
          </a:p>
          <a:p>
            <a:pPr marL="4762" lvl="2" algn="just">
              <a:lnSpc>
                <a:spcPct val="120000"/>
              </a:lnSpc>
              <a:spcBef>
                <a:spcPts val="60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endParaRPr lang="bg-BG" sz="2000" b="1" dirty="0" smtClean="0">
              <a:solidFill>
                <a:srgbClr val="17375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70349"/>
            <a:ext cx="4968552" cy="40473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508104" y="1541167"/>
            <a:ext cx="3396647" cy="407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1" algn="just">
              <a:spcBef>
                <a:spcPts val="1800"/>
              </a:spcBef>
              <a:spcAft>
                <a:spcPts val="600"/>
              </a:spcAft>
              <a:buClr>
                <a:srgbClr val="17375E"/>
              </a:buClr>
              <a:buNone/>
            </a:pPr>
            <a:r>
              <a:rPr lang="bg-BG" sz="2200" b="1" dirty="0">
                <a:solidFill>
                  <a:srgbClr val="17375E"/>
                </a:solidFill>
              </a:rPr>
              <a:t>За България</a:t>
            </a:r>
            <a:r>
              <a:rPr lang="bg-BG" sz="2200" dirty="0">
                <a:solidFill>
                  <a:srgbClr val="17375E"/>
                </a:solidFill>
              </a:rPr>
              <a:t>:</a:t>
            </a:r>
          </a:p>
          <a:p>
            <a:pPr marL="0" lvl="1" algn="just">
              <a:spcBef>
                <a:spcPts val="300"/>
              </a:spcBef>
              <a:buClr>
                <a:srgbClr val="17375E"/>
              </a:buClr>
              <a:buNone/>
            </a:pPr>
            <a:r>
              <a:rPr lang="bg-BG" sz="2200" dirty="0">
                <a:solidFill>
                  <a:srgbClr val="17375E"/>
                </a:solidFill>
              </a:rPr>
              <a:t>72% от битовите отпадъци се депонират. </a:t>
            </a:r>
          </a:p>
          <a:p>
            <a:pPr marL="0" lvl="1" algn="just">
              <a:spcBef>
                <a:spcPts val="300"/>
              </a:spcBef>
              <a:buClr>
                <a:srgbClr val="17375E"/>
              </a:buClr>
              <a:buNone/>
            </a:pPr>
            <a:r>
              <a:rPr lang="bg-BG" sz="2200" dirty="0">
                <a:solidFill>
                  <a:srgbClr val="17375E"/>
                </a:solidFill>
              </a:rPr>
              <a:t>50% от това количество </a:t>
            </a:r>
            <a:r>
              <a:rPr lang="bg-BG" sz="2200" dirty="0" smtClean="0">
                <a:solidFill>
                  <a:srgbClr val="17375E"/>
                </a:solidFill>
              </a:rPr>
              <a:t>са биоразградими </a:t>
            </a:r>
            <a:r>
              <a:rPr lang="bg-BG" sz="2200" dirty="0">
                <a:solidFill>
                  <a:srgbClr val="17375E"/>
                </a:solidFill>
              </a:rPr>
              <a:t>отпадъци.</a:t>
            </a:r>
          </a:p>
          <a:p>
            <a:pPr marL="0" lvl="1" algn="just">
              <a:spcBef>
                <a:spcPts val="300"/>
              </a:spcBef>
              <a:buClr>
                <a:srgbClr val="17375E"/>
              </a:buClr>
              <a:buNone/>
            </a:pPr>
            <a:r>
              <a:rPr lang="bg-BG" sz="2200" dirty="0">
                <a:solidFill>
                  <a:srgbClr val="17375E"/>
                </a:solidFill>
              </a:rPr>
              <a:t>Цел: до 2020 г. да се намали количеството на депонираните биоразградими отпадъци до 35%.</a:t>
            </a:r>
          </a:p>
        </p:txBody>
      </p:sp>
    </p:spTree>
    <p:extLst>
      <p:ext uri="{BB962C8B-B14F-4D97-AF65-F5344CB8AC3E}">
        <p14:creationId xmlns:p14="http://schemas.microsoft.com/office/powerpoint/2010/main" val="1715766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1498" y="1135251"/>
            <a:ext cx="8648732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  <a:buClr>
                <a:srgbClr val="17375E"/>
              </a:buClr>
              <a:buNone/>
            </a:pPr>
            <a:r>
              <a:rPr lang="bg-BG" dirty="0" smtClean="0">
                <a:solidFill>
                  <a:srgbClr val="17375E"/>
                </a:solidFill>
              </a:rPr>
              <a:t>Мерки съгласно йерархията за управление на отпадъците:</a:t>
            </a:r>
          </a:p>
          <a:p>
            <a:pPr marL="266700" lvl="2" indent="-261938" algn="just">
              <a:spcBef>
                <a:spcPts val="300"/>
              </a:spcBef>
              <a:spcAft>
                <a:spcPts val="300"/>
              </a:spcAft>
              <a:buClr>
                <a:srgbClr val="17375E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bg-BG" sz="1900" dirty="0" smtClean="0">
                <a:solidFill>
                  <a:srgbClr val="17375E"/>
                </a:solidFill>
              </a:rPr>
              <a:t>Площадки </a:t>
            </a:r>
            <a:r>
              <a:rPr lang="bg-BG" sz="1900" dirty="0">
                <a:solidFill>
                  <a:srgbClr val="17375E"/>
                </a:solidFill>
              </a:rPr>
              <a:t>и инсталации за предварително третиране на битови отпадъци</a:t>
            </a:r>
            <a:r>
              <a:rPr lang="bg-BG" sz="1900" dirty="0" smtClean="0">
                <a:solidFill>
                  <a:srgbClr val="17375E"/>
                </a:solidFill>
              </a:rPr>
              <a:t>;</a:t>
            </a:r>
          </a:p>
          <a:p>
            <a:pPr marL="266700" lvl="2" indent="-261938" algn="just">
              <a:spcBef>
                <a:spcPts val="300"/>
              </a:spcBef>
              <a:spcAft>
                <a:spcPts val="300"/>
              </a:spcAft>
              <a:buClr>
                <a:srgbClr val="17375E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bg-BG" sz="1800" dirty="0" smtClean="0">
                <a:solidFill>
                  <a:srgbClr val="17375E"/>
                </a:solidFill>
              </a:rPr>
              <a:t>Центрове </a:t>
            </a:r>
            <a:r>
              <a:rPr lang="bg-BG" sz="1800" dirty="0">
                <a:solidFill>
                  <a:srgbClr val="17375E"/>
                </a:solidFill>
              </a:rPr>
              <a:t>за повторна употреба, поправка и подготовка за повторна употреба, вкл. съоръжения и </a:t>
            </a:r>
            <a:r>
              <a:rPr lang="bg-BG" sz="1800" dirty="0" smtClean="0">
                <a:solidFill>
                  <a:srgbClr val="17375E"/>
                </a:solidFill>
              </a:rPr>
              <a:t>техника;</a:t>
            </a:r>
            <a:endParaRPr lang="bg-BG" sz="2000" dirty="0">
              <a:solidFill>
                <a:srgbClr val="17375E"/>
              </a:solidFill>
            </a:endParaRPr>
          </a:p>
          <a:p>
            <a:pPr marL="266700" lvl="2" indent="-261938" algn="just">
              <a:spcBef>
                <a:spcPts val="300"/>
              </a:spcBef>
              <a:spcAft>
                <a:spcPts val="300"/>
              </a:spcAft>
              <a:buClr>
                <a:srgbClr val="17375E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bg-BG" sz="1900" dirty="0" smtClean="0">
                <a:solidFill>
                  <a:srgbClr val="17375E"/>
                </a:solidFill>
              </a:rPr>
              <a:t>Анаеробни </a:t>
            </a:r>
            <a:r>
              <a:rPr lang="bg-BG" sz="1900" dirty="0">
                <a:solidFill>
                  <a:srgbClr val="17375E"/>
                </a:solidFill>
              </a:rPr>
              <a:t>и/или компостиращи инсталации за биоразградими  и /или зелени </a:t>
            </a:r>
            <a:r>
              <a:rPr lang="bg-BG" sz="1900" dirty="0" smtClean="0">
                <a:solidFill>
                  <a:srgbClr val="17375E"/>
                </a:solidFill>
              </a:rPr>
              <a:t>отпадъци, вкл. съоръжения и техника за разделно събиране; </a:t>
            </a:r>
            <a:endParaRPr lang="bg-BG" sz="1900" dirty="0">
              <a:solidFill>
                <a:srgbClr val="17375E"/>
              </a:solidFill>
            </a:endParaRPr>
          </a:p>
          <a:p>
            <a:pPr marL="266700" lvl="2" indent="-261938" algn="just">
              <a:spcBef>
                <a:spcPts val="300"/>
              </a:spcBef>
              <a:spcAft>
                <a:spcPts val="300"/>
              </a:spcAft>
              <a:buClr>
                <a:srgbClr val="17375E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bg-BG" sz="1900" dirty="0">
                <a:solidFill>
                  <a:srgbClr val="17375E"/>
                </a:solidFill>
              </a:rPr>
              <a:t>Трета фаза на интегрирана система от съоръжения за третиране на битовите отпадъци на Столична </a:t>
            </a:r>
            <a:r>
              <a:rPr lang="bg-BG" sz="1900" dirty="0" smtClean="0">
                <a:solidFill>
                  <a:srgbClr val="17375E"/>
                </a:solidFill>
              </a:rPr>
              <a:t>община;</a:t>
            </a:r>
            <a:endParaRPr lang="bg-BG" sz="1900" dirty="0">
              <a:solidFill>
                <a:srgbClr val="17375E"/>
              </a:solidFill>
            </a:endParaRPr>
          </a:p>
          <a:p>
            <a:pPr marL="266700" lvl="2" indent="-261938" algn="just">
              <a:spcBef>
                <a:spcPts val="300"/>
              </a:spcBef>
              <a:spcAft>
                <a:spcPts val="300"/>
              </a:spcAft>
              <a:buClr>
                <a:srgbClr val="17375E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bg-BG" sz="1900" dirty="0" smtClean="0">
                <a:solidFill>
                  <a:srgbClr val="17375E"/>
                </a:solidFill>
              </a:rPr>
              <a:t>Демонстрационни/пилотни </a:t>
            </a:r>
            <a:r>
              <a:rPr lang="bg-BG" sz="1900" dirty="0">
                <a:solidFill>
                  <a:srgbClr val="17375E"/>
                </a:solidFill>
              </a:rPr>
              <a:t>проекти и информационни кампании за предотвратяване образуването на отпадъци и формирането на общество с нулеви отпадъци. </a:t>
            </a:r>
            <a:endParaRPr lang="bg-BG" sz="1900" dirty="0" smtClean="0">
              <a:solidFill>
                <a:srgbClr val="17375E"/>
              </a:solidFill>
            </a:endParaRPr>
          </a:p>
          <a:p>
            <a:pPr marL="4762" lvl="2" algn="just">
              <a:spcBef>
                <a:spcPts val="1200"/>
              </a:spcBef>
              <a:spcAft>
                <a:spcPts val="600"/>
              </a:spcAft>
              <a:buClr>
                <a:srgbClr val="17375E"/>
              </a:buClr>
              <a:buNone/>
              <a:tabLst>
                <a:tab pos="266700" algn="l"/>
              </a:tabLst>
            </a:pPr>
            <a:r>
              <a:rPr lang="bg-BG" sz="1800" b="1" dirty="0" smtClean="0">
                <a:solidFill>
                  <a:srgbClr val="17375E"/>
                </a:solidFill>
              </a:rPr>
              <a:t>Бенефициенти:</a:t>
            </a:r>
            <a:endParaRPr lang="bg-BG" sz="1800" b="1" dirty="0">
              <a:solidFill>
                <a:srgbClr val="17375E"/>
              </a:solidFill>
            </a:endParaRPr>
          </a:p>
          <a:p>
            <a:pPr marL="4762" lvl="2" algn="just">
              <a:spcBef>
                <a:spcPts val="0"/>
              </a:spcBef>
              <a:buClr>
                <a:srgbClr val="17375E"/>
              </a:buClr>
              <a:buNone/>
              <a:tabLst>
                <a:tab pos="266700" algn="l"/>
              </a:tabLst>
            </a:pPr>
            <a:r>
              <a:rPr lang="bg-BG" sz="1800" dirty="0">
                <a:solidFill>
                  <a:srgbClr val="17375E"/>
                </a:solidFill>
              </a:rPr>
              <a:t>Общини; Юридически лица със стопанска цел; </a:t>
            </a:r>
            <a:r>
              <a:rPr lang="bg-BG" sz="1800" dirty="0" smtClean="0">
                <a:solidFill>
                  <a:srgbClr val="17375E"/>
                </a:solidFill>
              </a:rPr>
              <a:t>НПО </a:t>
            </a:r>
            <a:r>
              <a:rPr lang="bg-BG" sz="1800" dirty="0">
                <a:solidFill>
                  <a:srgbClr val="17375E"/>
                </a:solidFill>
              </a:rPr>
              <a:t>(за демонстрационни/пилотни проекти).</a:t>
            </a:r>
          </a:p>
          <a:p>
            <a:pPr marL="4762" lvl="2" algn="just">
              <a:spcBef>
                <a:spcPts val="300"/>
              </a:spcBef>
              <a:spcAft>
                <a:spcPts val="300"/>
              </a:spcAft>
              <a:buClr>
                <a:srgbClr val="17375E"/>
              </a:buClr>
              <a:buNone/>
              <a:tabLst>
                <a:tab pos="266700" algn="l"/>
              </a:tabLst>
            </a:pPr>
            <a:endParaRPr lang="bg-BG" sz="1900" dirty="0">
              <a:solidFill>
                <a:srgbClr val="17375E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91377" y="44624"/>
            <a:ext cx="6348975" cy="81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bg-BG" altLang="en-US" sz="2100" b="1" dirty="0">
                <a:solidFill>
                  <a:srgbClr val="669900"/>
                </a:solidFill>
              </a:rPr>
              <a:t>ПРИОРИТЕТНА ОС 2 </a:t>
            </a:r>
            <a:r>
              <a:rPr lang="en-US" altLang="en-US" sz="2100" b="1" dirty="0">
                <a:solidFill>
                  <a:srgbClr val="669900"/>
                </a:solidFill>
              </a:rPr>
              <a:t>“</a:t>
            </a:r>
            <a:r>
              <a:rPr lang="bg-BG" altLang="en-US" sz="2100" b="1" dirty="0">
                <a:solidFill>
                  <a:srgbClr val="669900"/>
                </a:solidFill>
              </a:rPr>
              <a:t>ОТПАДЪЦИ</a:t>
            </a:r>
            <a:r>
              <a:rPr lang="en-US" altLang="en-US" sz="2100" b="1" dirty="0">
                <a:solidFill>
                  <a:srgbClr val="669900"/>
                </a:solidFill>
              </a:rPr>
              <a:t>”</a:t>
            </a:r>
            <a:endParaRPr lang="bg-BG" altLang="en-US" sz="2100" b="1" dirty="0">
              <a:solidFill>
                <a:srgbClr val="669900"/>
              </a:solidFill>
            </a:endParaRPr>
          </a:p>
        </p:txBody>
      </p:sp>
      <p:pic>
        <p:nvPicPr>
          <p:cNvPr id="11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2400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388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9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591418" y="5815743"/>
            <a:ext cx="2880320" cy="94372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0121" y="816859"/>
            <a:ext cx="7321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2400"/>
              </a:spcBef>
              <a:buClr>
                <a:srgbClr val="17375E"/>
              </a:buClr>
              <a:buNone/>
            </a:pPr>
            <a:r>
              <a:rPr lang="bg-BG" sz="2000" dirty="0">
                <a:solidFill>
                  <a:srgbClr val="17375E"/>
                </a:solidFill>
              </a:rPr>
              <a:t>Центрове за повторна употреба, поправка и подготовка за повторна употреба, вкл. съоръжения и техника</a:t>
            </a:r>
            <a:endParaRPr lang="bg-BG" sz="2300" dirty="0" smtClean="0">
              <a:solidFill>
                <a:srgbClr val="17375E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91377" y="44624"/>
            <a:ext cx="6348975" cy="81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bg-BG" altLang="en-US" sz="2100" b="1" dirty="0">
                <a:solidFill>
                  <a:srgbClr val="669900"/>
                </a:solidFill>
              </a:rPr>
              <a:t>ПРИОРИТЕТНА ОС 2 </a:t>
            </a:r>
            <a:r>
              <a:rPr lang="en-US" altLang="en-US" sz="2100" b="1" dirty="0">
                <a:solidFill>
                  <a:srgbClr val="669900"/>
                </a:solidFill>
              </a:rPr>
              <a:t>“</a:t>
            </a:r>
            <a:r>
              <a:rPr lang="bg-BG" altLang="en-US" sz="2100" b="1" dirty="0">
                <a:solidFill>
                  <a:srgbClr val="669900"/>
                </a:solidFill>
              </a:rPr>
              <a:t>ОТПАДЪЦИ</a:t>
            </a:r>
            <a:r>
              <a:rPr lang="en-US" altLang="en-US" sz="2100" b="1" dirty="0">
                <a:solidFill>
                  <a:srgbClr val="669900"/>
                </a:solidFill>
              </a:rPr>
              <a:t>”</a:t>
            </a:r>
            <a:endParaRPr lang="bg-BG" altLang="en-US" sz="2100" b="1" dirty="0">
              <a:solidFill>
                <a:srgbClr val="669900"/>
              </a:solidFill>
            </a:endParaRPr>
          </a:p>
        </p:txBody>
      </p:sp>
      <p:pic>
        <p:nvPicPr>
          <p:cNvPr id="11" name="Picture 5" descr="EU_fla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2400"/>
            <a:ext cx="1023343" cy="6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92" y="1556791"/>
            <a:ext cx="6936900" cy="52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5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8068</TotalTime>
  <Words>1276</Words>
  <Application>Microsoft Office PowerPoint</Application>
  <PresentationFormat>On-screen Show (4:3)</PresentationFormat>
  <Paragraphs>158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Document</vt:lpstr>
      <vt:lpstr>PowerPoint Presentation</vt:lpstr>
      <vt:lpstr>Финансов ресурс</vt:lpstr>
      <vt:lpstr>Финансов ресурс </vt:lpstr>
      <vt:lpstr>ПРИОРИТЕТНА ОС 1 “ВОДИ”</vt:lpstr>
      <vt:lpstr>ПРИОРИТЕТНА ОС 1 “ВОДИ”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Rbodurova</dc:creator>
  <cp:lastModifiedBy>marta</cp:lastModifiedBy>
  <cp:revision>934</cp:revision>
  <cp:lastPrinted>2014-11-04T13:31:13Z</cp:lastPrinted>
  <dcterms:created xsi:type="dcterms:W3CDTF">1601-01-01T00:00:00Z</dcterms:created>
  <dcterms:modified xsi:type="dcterms:W3CDTF">2015-05-15T08:37:04Z</dcterms:modified>
</cp:coreProperties>
</file>