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62" r:id="rId2"/>
    <p:sldId id="265" r:id="rId3"/>
    <p:sldId id="316" r:id="rId4"/>
    <p:sldId id="317" r:id="rId5"/>
    <p:sldId id="318" r:id="rId6"/>
    <p:sldId id="320" r:id="rId7"/>
    <p:sldId id="321" r:id="rId8"/>
    <p:sldId id="332" r:id="rId9"/>
    <p:sldId id="333" r:id="rId10"/>
    <p:sldId id="335" r:id="rId11"/>
    <p:sldId id="288" r:id="rId12"/>
    <p:sldId id="329" r:id="rId13"/>
    <p:sldId id="330" r:id="rId14"/>
    <p:sldId id="331" r:id="rId15"/>
    <p:sldId id="328" r:id="rId16"/>
    <p:sldId id="334" r:id="rId17"/>
    <p:sldId id="296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99"/>
    <a:srgbClr val="0099CC"/>
    <a:srgbClr val="33CCCC"/>
    <a:srgbClr val="3333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98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27780-C209-45E0-A7F8-E14AE822E569}" type="datetimeFigureOut">
              <a:rPr lang="bg-BG" smtClean="0"/>
              <a:t>14.5.2015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F070-81DF-411F-AB7E-EC47D2FC00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608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Ефективно управление на разходите</a:t>
            </a:r>
          </a:p>
          <a:p>
            <a:r>
              <a:rPr lang="bg-BG" dirty="0" smtClean="0"/>
              <a:t>Намаляване на консумацията на енергия</a:t>
            </a:r>
          </a:p>
          <a:p>
            <a:r>
              <a:rPr lang="bg-BG" dirty="0" smtClean="0"/>
              <a:t>По-добро</a:t>
            </a:r>
            <a:r>
              <a:rPr lang="bg-BG" baseline="0" dirty="0" smtClean="0"/>
              <a:t> използване на пространството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14BCE-7030-4408-B7EC-CB73F4EA770D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573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4D29521-6187-4263-8396-CEFC282894E0}" type="datetime1">
              <a:rPr lang="bg-BG" smtClean="0"/>
              <a:t>14.5.2015 г.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bg-BG" smtClean="0"/>
              <a:t>Фасилити Мениджмънт - АЕЦ Козлодуй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3B132DC-2BB5-4C75-A7FE-D6BA3B79A48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"/>
            <a:ext cx="2743200" cy="7100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1A4C-DAAC-481B-A79C-7F71BAA3F9DD}" type="datetime1">
              <a:rPr lang="bg-BG" smtClean="0"/>
              <a:t>14.5.2015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Фасилити Мениджмънт - АЕЦ Козлодуй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2DC-2BB5-4C75-A7FE-D6BA3B79A4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"/>
            <a:ext cx="2743200" cy="7100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29B4-1483-4AE9-9FE3-FE056B8C32B1}" type="datetime1">
              <a:rPr lang="bg-BG" smtClean="0"/>
              <a:t>14.5.2015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Фасилити Мениджмънт - АЕЦ Козлодуй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2DC-2BB5-4C75-A7FE-D6BA3B79A4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"/>
            <a:ext cx="2743200" cy="7100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802E-B514-4B69-9598-78E0ABF947F7}" type="datetime1">
              <a:rPr lang="bg-BG" smtClean="0"/>
              <a:t>14.5.2015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2DC-2BB5-4C75-A7FE-D6BA3B79A4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"/>
            <a:ext cx="2743200" cy="7100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AA74-6091-45C8-8903-13FAEA52326B}" type="datetime1">
              <a:rPr lang="bg-BG" smtClean="0"/>
              <a:t>14.5.2015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Фасилити Мениджмънт - АЕЦ Козлодуй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2DC-2BB5-4C75-A7FE-D6BA3B79A4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"/>
            <a:ext cx="2743200" cy="7100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0CF5-B376-4654-989A-379215457AB2}" type="datetime1">
              <a:rPr lang="bg-BG" smtClean="0"/>
              <a:t>14.5.2015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Фасилити Мениджмънт - АЕЦ Козлодуй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2DC-2BB5-4C75-A7FE-D6BA3B79A4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"/>
            <a:ext cx="2743200" cy="7100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04A6-1C5D-4B28-B341-127AAB6A5A51}" type="datetime1">
              <a:rPr lang="bg-BG" smtClean="0"/>
              <a:t>14.5.2015 г.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Фасилити Мениджмънт - АЕЦ Козлодуй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2DC-2BB5-4C75-A7FE-D6BA3B79A48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"/>
            <a:ext cx="2743200" cy="7100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FD75-511D-4470-9B06-D3022F071DD3}" type="datetime1">
              <a:rPr lang="bg-BG" smtClean="0"/>
              <a:t>14.5.2015 г.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Фасилити Мениджмънт - АЕЦ Козлодуй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2DC-2BB5-4C75-A7FE-D6BA3B79A4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"/>
            <a:ext cx="2743200" cy="7100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F488-3DAB-49D3-B4D6-F3A7C1E49A35}" type="datetime1">
              <a:rPr lang="bg-BG" smtClean="0"/>
              <a:t>14.5.2015 г.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Фасилити Мениджмънт - АЕЦ Козлодуй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2DC-2BB5-4C75-A7FE-D6BA3B79A48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"/>
            <a:ext cx="2743200" cy="7100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6EAC-30D0-4857-AB7F-B0F9A5620636}" type="datetime1">
              <a:rPr lang="bg-BG" smtClean="0"/>
              <a:t>14.5.2015 г.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2DC-2BB5-4C75-A7FE-D6BA3B79A48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bg-BG" smtClean="0"/>
              <a:t>Фасилити Мениджмънт - АЕЦ Козлодуй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"/>
            <a:ext cx="2743200" cy="7100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E13-842D-4BCF-9707-C3D1A2601CD0}" type="datetime1">
              <a:rPr lang="bg-BG" smtClean="0"/>
              <a:t>14.5.2015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bg-BG" smtClean="0"/>
              <a:t>Фасилити Мениджмънт - АЕЦ Козлодуй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32DC-2BB5-4C75-A7FE-D6BA3B79A48F}" type="slidenum">
              <a:rPr lang="en-US" smtClean="0"/>
              <a:t>‹#›</a:t>
            </a:fld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"/>
            <a:ext cx="2743200" cy="7100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99"/>
            </a:gs>
            <a:gs pos="62000">
              <a:srgbClr val="0099CC"/>
            </a:gs>
            <a:gs pos="100000">
              <a:srgbClr val="33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85E15E1-120A-407B-999B-9B54345F79F3}" type="datetime1">
              <a:rPr lang="bg-BG" smtClean="0"/>
              <a:t>14.5.2015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bg-BG" smtClean="0"/>
              <a:t>Фасилити Мениджмънт - АЕЦ Козлодуй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3B132DC-2BB5-4C75-A7FE-D6BA3B79A48F}" type="slidenum">
              <a:rPr lang="en-US" smtClean="0"/>
              <a:t>‹#›</a:t>
            </a:fld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" y="6477000"/>
            <a:ext cx="9144000" cy="381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fm.org/" TargetMode="External"/><Relationship Id="rId2" Type="http://schemas.openxmlformats.org/officeDocument/2006/relationships/hyperlink" Target="http://www.bgfma.b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73248" y="3048000"/>
            <a:ext cx="3169920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ФМ:</a:t>
            </a:r>
            <a:br>
              <a:rPr lang="ru-RU" dirty="0" smtClean="0"/>
            </a:br>
            <a:r>
              <a:rPr lang="ru-RU" dirty="0" smtClean="0"/>
              <a:t>Добри примери и възможности в България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911571"/>
            <a:ext cx="3309803" cy="1260629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Горан Миланов</a:t>
            </a:r>
          </a:p>
          <a:p>
            <a:r>
              <a:rPr lang="bg-BG" dirty="0" smtClean="0"/>
              <a:t>Председател на УС на БГФМА</a:t>
            </a:r>
            <a:endParaRPr lang="en-GB" dirty="0" smtClean="0"/>
          </a:p>
          <a:p>
            <a:r>
              <a:rPr lang="bg-BG" dirty="0" smtClean="0"/>
              <a:t>Зам. председател на УС на </a:t>
            </a:r>
            <a:r>
              <a:rPr lang="en-GB" dirty="0" smtClean="0"/>
              <a:t>EuroFM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74054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90600"/>
            <a:ext cx="7024744" cy="1143000"/>
          </a:xfrm>
        </p:spPr>
        <p:txBody>
          <a:bodyPr/>
          <a:lstStyle/>
          <a:p>
            <a:r>
              <a:rPr lang="bg-BG" dirty="0" smtClean="0"/>
              <a:t>ВЪЗМОЖНОСТИ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Налагане на ФМ стандартите на всички нива</a:t>
            </a:r>
          </a:p>
          <a:p>
            <a:pPr lvl="1"/>
            <a:endParaRPr lang="bg-BG" dirty="0" smtClean="0"/>
          </a:p>
          <a:p>
            <a:pPr lvl="1"/>
            <a:r>
              <a:rPr lang="bg-BG" dirty="0" smtClean="0"/>
              <a:t>Управление на публични сгради и обекти</a:t>
            </a:r>
          </a:p>
          <a:p>
            <a:pPr lvl="1"/>
            <a:r>
              <a:rPr lang="bg-BG" dirty="0" smtClean="0"/>
              <a:t>Управление на частни сгради и обекти</a:t>
            </a:r>
          </a:p>
          <a:p>
            <a:pPr lvl="1"/>
            <a:r>
              <a:rPr lang="bg-BG" dirty="0" err="1" smtClean="0"/>
              <a:t>Бенчмаркинг</a:t>
            </a:r>
            <a:r>
              <a:rPr lang="bg-BG" dirty="0" smtClean="0"/>
              <a:t> на представянето сградния фонд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76823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Добри примери</a:t>
            </a:r>
            <a:endParaRPr lang="bg-BG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0411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41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Добри примери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Бизнес парк София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bg-BG" dirty="0" smtClean="0"/>
              <a:t>Бизнес парк</a:t>
            </a:r>
          </a:p>
          <a:p>
            <a:pPr marL="68580" indent="0">
              <a:buNone/>
            </a:pPr>
            <a:r>
              <a:rPr lang="bg-BG" dirty="0" smtClean="0"/>
              <a:t>Варна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11890"/>
            <a:ext cx="5276850" cy="33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60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56" y="990600"/>
            <a:ext cx="7024744" cy="1143000"/>
          </a:xfrm>
        </p:spPr>
        <p:txBody>
          <a:bodyPr/>
          <a:lstStyle/>
          <a:p>
            <a:r>
              <a:rPr lang="bg-BG" dirty="0" smtClean="0"/>
              <a:t>Добри практики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58423"/>
            <a:ext cx="6777317" cy="3508977"/>
          </a:xfrm>
        </p:spPr>
        <p:txBody>
          <a:bodyPr/>
          <a:lstStyle/>
          <a:p>
            <a:r>
              <a:rPr lang="bg-BG" dirty="0" smtClean="0"/>
              <a:t>Зала Арена Армеец София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Детска градина</a:t>
            </a:r>
            <a:endParaRPr lang="en-GB" dirty="0" smtClean="0"/>
          </a:p>
          <a:p>
            <a:pPr marL="68580" indent="0">
              <a:buNone/>
            </a:pPr>
            <a:r>
              <a:rPr lang="bg-BG" dirty="0" smtClean="0"/>
              <a:t>Слънце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528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5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Добри примери - бъдещи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Програми саниране жилищни сгради</a:t>
            </a:r>
          </a:p>
          <a:p>
            <a:endParaRPr lang="bg-BG" dirty="0"/>
          </a:p>
          <a:p>
            <a:endParaRPr lang="bg-BG" dirty="0" smtClean="0"/>
          </a:p>
          <a:p>
            <a:r>
              <a:rPr lang="bg-BG" dirty="0"/>
              <a:t>София Тех Парк</a:t>
            </a: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33800"/>
            <a:ext cx="45720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Какво можем да направим?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bg-BG" dirty="0" smtClean="0"/>
              <a:t>Рейтингова система на сградите</a:t>
            </a:r>
          </a:p>
          <a:p>
            <a:endParaRPr lang="en-GB" dirty="0" smtClean="0"/>
          </a:p>
          <a:p>
            <a:endParaRPr lang="bg-BG" dirty="0"/>
          </a:p>
          <a:p>
            <a:r>
              <a:rPr lang="bg-BG" dirty="0"/>
              <a:t>Да се </a:t>
            </a:r>
            <a:r>
              <a:rPr lang="bg-BG" dirty="0" err="1"/>
              <a:t>промотират</a:t>
            </a:r>
            <a:r>
              <a:rPr lang="bg-BG" dirty="0"/>
              <a:t> и използват сертификатите за зелено </a:t>
            </a:r>
            <a:r>
              <a:rPr lang="en-GB" dirty="0" smtClean="0"/>
              <a:t>/ </a:t>
            </a:r>
            <a:r>
              <a:rPr lang="bg-BG" dirty="0" smtClean="0"/>
              <a:t>пасивно строителство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6900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Ролята на БГФМА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БГФМА може:</a:t>
            </a:r>
          </a:p>
          <a:p>
            <a:pPr>
              <a:buFontTx/>
              <a:buChar char="-"/>
            </a:pPr>
            <a:r>
              <a:rPr lang="bg-BG" dirty="0" smtClean="0"/>
              <a:t>Да съдейства на публичния сектор</a:t>
            </a:r>
          </a:p>
          <a:p>
            <a:pPr lvl="1">
              <a:buFontTx/>
              <a:buChar char="-"/>
            </a:pPr>
            <a:r>
              <a:rPr lang="bg-BG" dirty="0" smtClean="0"/>
              <a:t>Тръжна документация</a:t>
            </a:r>
          </a:p>
          <a:p>
            <a:pPr lvl="1">
              <a:buFontTx/>
              <a:buChar char="-"/>
            </a:pPr>
            <a:r>
              <a:rPr lang="bg-BG" dirty="0" smtClean="0"/>
              <a:t>Европейски и световни практики при зелено /устойчиво строителство</a:t>
            </a:r>
          </a:p>
          <a:p>
            <a:pPr lvl="1">
              <a:buFontTx/>
              <a:buChar char="-"/>
            </a:pPr>
            <a:r>
              <a:rPr lang="bg-BG" dirty="0" smtClean="0"/>
              <a:t>С добри практики при управление</a:t>
            </a:r>
          </a:p>
          <a:p>
            <a:pPr lvl="1">
              <a:buFontTx/>
              <a:buChar char="-"/>
            </a:pPr>
            <a:r>
              <a:rPr lang="en-GB" dirty="0" smtClean="0"/>
              <a:t>KPI</a:t>
            </a:r>
            <a:r>
              <a:rPr lang="bg-BG" dirty="0" smtClean="0"/>
              <a:t> при управление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F4D7-5EB1-4885-916F-1AE327DAC7B5}" type="datetime1">
              <a:rPr lang="bg-BG" smtClean="0"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ФМ и ПЧП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07AE-0435-4A54-A13E-B58A72A44FB8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6862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 descr="MCBD20205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97088"/>
            <a:ext cx="7488237" cy="4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ВЪПРОСИ И ОТГОВОРИ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33802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Благодаря Ви за</a:t>
            </a:r>
            <a:br>
              <a:rPr lang="bg-BG" dirty="0" smtClean="0"/>
            </a:br>
            <a:r>
              <a:rPr lang="bg-BG" dirty="0" smtClean="0"/>
              <a:t>вниманието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985708" cy="3508977"/>
          </a:xfrm>
        </p:spPr>
        <p:txBody>
          <a:bodyPr>
            <a:normAutofit fontScale="85000" lnSpcReduction="10000"/>
          </a:bodyPr>
          <a:lstStyle/>
          <a:p>
            <a:endParaRPr lang="bg-BG" dirty="0" smtClean="0"/>
          </a:p>
          <a:p>
            <a:endParaRPr lang="bg-BG" dirty="0"/>
          </a:p>
          <a:p>
            <a:pPr marL="0" indent="0">
              <a:buNone/>
            </a:pPr>
            <a:r>
              <a:rPr lang="bg-BG" sz="4600" dirty="0" smtClean="0"/>
              <a:t>Горан Миланов</a:t>
            </a:r>
          </a:p>
          <a:p>
            <a:pPr marL="0" indent="0">
              <a:buNone/>
            </a:pPr>
            <a:r>
              <a:rPr lang="bg-BG" sz="2800" dirty="0" smtClean="0"/>
              <a:t>Председател на УС</a:t>
            </a:r>
            <a:r>
              <a:rPr lang="en-GB" sz="2800" dirty="0" smtClean="0"/>
              <a:t> </a:t>
            </a:r>
            <a:r>
              <a:rPr lang="bg-BG" sz="2800" dirty="0" smtClean="0"/>
              <a:t>БГФМА</a:t>
            </a:r>
          </a:p>
          <a:p>
            <a:pPr marL="0" indent="0">
              <a:buNone/>
            </a:pPr>
            <a:r>
              <a:rPr lang="bg-BG" sz="2800" dirty="0" smtClean="0"/>
              <a:t>Зам. председател на </a:t>
            </a:r>
            <a:r>
              <a:rPr lang="en-GB" sz="2800" dirty="0" smtClean="0"/>
              <a:t>EuroFM</a:t>
            </a:r>
            <a:endParaRPr lang="en-US" sz="2800" dirty="0" smtClean="0"/>
          </a:p>
          <a:p>
            <a:pPr marL="0" indent="0">
              <a:buNone/>
            </a:pPr>
            <a:r>
              <a:rPr lang="en-GB" sz="2800" dirty="0" smtClean="0"/>
              <a:t>gmilanov@vidako.eu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www.bgfma.bg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www.eurofm.org</a:t>
            </a:r>
            <a:endParaRPr lang="en-US" sz="2800" dirty="0" smtClean="0"/>
          </a:p>
          <a:p>
            <a:pPr marL="0" indent="0">
              <a:buNone/>
            </a:pPr>
            <a:endParaRPr lang="bg-BG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78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86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ФАСИЛИТИ МЕНИДЖМЪНТ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"Интеграция на </a:t>
            </a:r>
            <a:r>
              <a:rPr lang="ru-RU" dirty="0" err="1" smtClean="0"/>
              <a:t>процеси</a:t>
            </a:r>
            <a:r>
              <a:rPr lang="ru-RU" dirty="0" smtClean="0"/>
              <a:t> в </a:t>
            </a:r>
            <a:r>
              <a:rPr lang="ru-RU" dirty="0" err="1" smtClean="0"/>
              <a:t>рамките</a:t>
            </a:r>
            <a:r>
              <a:rPr lang="ru-RU" dirty="0" smtClean="0"/>
              <a:t> на </a:t>
            </a:r>
            <a:r>
              <a:rPr lang="ru-RU" dirty="0" err="1" smtClean="0"/>
              <a:t>една</a:t>
            </a:r>
            <a:r>
              <a:rPr lang="ru-RU" dirty="0" smtClean="0"/>
              <a:t> организация за </a:t>
            </a:r>
            <a:r>
              <a:rPr lang="ru-RU" dirty="0" err="1" smtClean="0"/>
              <a:t>предоставяне</a:t>
            </a:r>
            <a:r>
              <a:rPr lang="ru-RU" dirty="0" smtClean="0"/>
              <a:t> и развитие на </a:t>
            </a:r>
            <a:r>
              <a:rPr lang="ru-RU" dirty="0" err="1" smtClean="0"/>
              <a:t>договорени</a:t>
            </a:r>
            <a:r>
              <a:rPr lang="ru-RU" dirty="0" smtClean="0"/>
              <a:t> услуги, </a:t>
            </a:r>
            <a:r>
              <a:rPr lang="ru-RU" dirty="0" err="1" smtClean="0"/>
              <a:t>които</a:t>
            </a:r>
            <a:r>
              <a:rPr lang="ru-RU" dirty="0" smtClean="0"/>
              <a:t> служат за </a:t>
            </a:r>
            <a:r>
              <a:rPr lang="ru-RU" dirty="0" err="1" smtClean="0"/>
              <a:t>подпомагане</a:t>
            </a:r>
            <a:r>
              <a:rPr lang="ru-RU" dirty="0" smtClean="0"/>
              <a:t> и </a:t>
            </a:r>
            <a:r>
              <a:rPr lang="ru-RU" dirty="0" err="1" smtClean="0"/>
              <a:t>подобряване</a:t>
            </a:r>
            <a:r>
              <a:rPr lang="ru-RU" dirty="0" smtClean="0"/>
              <a:t> на </a:t>
            </a:r>
            <a:r>
              <a:rPr lang="ru-RU" dirty="0" err="1" smtClean="0"/>
              <a:t>ефективността</a:t>
            </a:r>
            <a:r>
              <a:rPr lang="ru-RU" dirty="0" smtClean="0"/>
              <a:t> на </a:t>
            </a:r>
            <a:r>
              <a:rPr lang="ru-RU" dirty="0" err="1" smtClean="0"/>
              <a:t>основната</a:t>
            </a:r>
            <a:r>
              <a:rPr lang="ru-RU" dirty="0" smtClean="0"/>
              <a:t> </a:t>
            </a:r>
            <a:r>
              <a:rPr lang="ru-RU" dirty="0" err="1" smtClean="0"/>
              <a:t>дейност</a:t>
            </a:r>
            <a:r>
              <a:rPr lang="ru-RU" dirty="0" smtClean="0"/>
              <a:t> на </a:t>
            </a:r>
            <a:r>
              <a:rPr lang="ru-RU" dirty="0" err="1" smtClean="0"/>
              <a:t>организацията</a:t>
            </a:r>
            <a:r>
              <a:rPr lang="ru-RU" dirty="0" smtClean="0"/>
              <a:t>"</a:t>
            </a:r>
          </a:p>
          <a:p>
            <a:r>
              <a:rPr lang="ru-RU" dirty="0" smtClean="0"/>
              <a:t>EN 15221-1 </a:t>
            </a:r>
          </a:p>
          <a:p>
            <a:endParaRPr lang="bg-BG" dirty="0"/>
          </a:p>
        </p:txBody>
      </p:sp>
      <p:pic>
        <p:nvPicPr>
          <p:cNvPr id="3379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76800"/>
            <a:ext cx="41036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9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БГФМА</a:t>
            </a:r>
            <a:endParaRPr lang="bg-BG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990600" y="2819400"/>
            <a:ext cx="6777317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60</a:t>
            </a:r>
            <a:r>
              <a:rPr lang="en-US" dirty="0" smtClean="0"/>
              <a:t> </a:t>
            </a:r>
            <a:r>
              <a:rPr lang="bg-BG" dirty="0" smtClean="0"/>
              <a:t>члена</a:t>
            </a:r>
          </a:p>
          <a:p>
            <a:endParaRPr lang="bg-BG" dirty="0" smtClean="0"/>
          </a:p>
          <a:p>
            <a:r>
              <a:rPr lang="bg-BG" dirty="0" smtClean="0"/>
              <a:t>Магистърски програми в </a:t>
            </a:r>
            <a:r>
              <a:rPr lang="bg-BG" b="1" dirty="0" smtClean="0"/>
              <a:t>СУ</a:t>
            </a:r>
            <a:r>
              <a:rPr lang="bg-BG" dirty="0" smtClean="0"/>
              <a:t> и </a:t>
            </a:r>
            <a:r>
              <a:rPr lang="bg-BG" b="1" dirty="0" smtClean="0"/>
              <a:t>УНСС</a:t>
            </a:r>
          </a:p>
          <a:p>
            <a:endParaRPr lang="bg-BG" b="1" dirty="0"/>
          </a:p>
          <a:p>
            <a:r>
              <a:rPr lang="bg-BG" dirty="0" smtClean="0"/>
              <a:t>Проект за създаване на </a:t>
            </a:r>
            <a:r>
              <a:rPr lang="bg-BG" b="1" dirty="0" smtClean="0"/>
              <a:t>компетентностен </a:t>
            </a:r>
            <a:r>
              <a:rPr lang="bg-BG" b="1" dirty="0"/>
              <a:t>модел на ФМ бранша – </a:t>
            </a:r>
            <a:r>
              <a:rPr lang="bg-BG" dirty="0"/>
              <a:t>проект с </a:t>
            </a:r>
            <a:r>
              <a:rPr lang="bg-BG" dirty="0" smtClean="0"/>
              <a:t>БСК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4843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БГФМА</a:t>
            </a:r>
            <a:endParaRPr lang="bg-BG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990600" y="2818078"/>
            <a:ext cx="67773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Вписване на професия </a:t>
            </a:r>
            <a:r>
              <a:rPr lang="bg-BG" b="1" dirty="0"/>
              <a:t>Фасилити мениджър</a:t>
            </a:r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Споразумение </a:t>
            </a:r>
            <a:r>
              <a:rPr lang="bg-BG" dirty="0"/>
              <a:t>за сътрудничество с </a:t>
            </a:r>
            <a:r>
              <a:rPr lang="en-US" b="1" dirty="0"/>
              <a:t>IFMA</a:t>
            </a:r>
            <a:r>
              <a:rPr lang="bg-BG" b="1" dirty="0"/>
              <a:t>, </a:t>
            </a:r>
            <a:r>
              <a:rPr lang="en-GB" b="1" dirty="0" smtClean="0"/>
              <a:t>EuroFM, MEFMA, RICS</a:t>
            </a:r>
            <a:endParaRPr lang="bg-BG" dirty="0"/>
          </a:p>
          <a:p>
            <a:endParaRPr lang="bg-BG" b="1" dirty="0" smtClean="0"/>
          </a:p>
          <a:p>
            <a:r>
              <a:rPr lang="bg-BG" b="1" dirty="0" smtClean="0"/>
              <a:t>Участие </a:t>
            </a:r>
            <a:r>
              <a:rPr lang="bg-BG" dirty="0" smtClean="0"/>
              <a:t>в международни проекти</a:t>
            </a:r>
            <a:endParaRPr lang="en-GB" dirty="0" smtClean="0"/>
          </a:p>
          <a:p>
            <a:pPr marL="68580" indent="0">
              <a:buNone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9868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БГФМА</a:t>
            </a:r>
            <a:endParaRPr lang="bg-BG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990600" y="2818078"/>
            <a:ext cx="677731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Участие в конференции в </a:t>
            </a:r>
            <a:r>
              <a:rPr lang="bg-BG" b="1" dirty="0" smtClean="0"/>
              <a:t>България</a:t>
            </a:r>
            <a:r>
              <a:rPr lang="en-GB" b="1" dirty="0" smtClean="0"/>
              <a:t> </a:t>
            </a:r>
            <a:r>
              <a:rPr lang="bg-BG" b="1" dirty="0" smtClean="0"/>
              <a:t>и чужбина</a:t>
            </a:r>
          </a:p>
          <a:p>
            <a:pPr marL="365760" lvl="1" indent="0">
              <a:buNone/>
            </a:pPr>
            <a:endParaRPr lang="bg-BG" dirty="0" smtClean="0"/>
          </a:p>
          <a:p>
            <a:pPr marL="365760" lvl="1" indent="0">
              <a:buNone/>
            </a:pPr>
            <a:endParaRPr lang="bg-BG" dirty="0" smtClean="0"/>
          </a:p>
          <a:p>
            <a:r>
              <a:rPr lang="bg-BG" dirty="0" smtClean="0"/>
              <a:t>Имплементиране </a:t>
            </a:r>
            <a:r>
              <a:rPr lang="bg-BG" dirty="0"/>
              <a:t>на Европейски ФМ Стандарт </a:t>
            </a:r>
            <a:r>
              <a:rPr lang="en-GB" b="1" dirty="0"/>
              <a:t>EN 15221 – </a:t>
            </a:r>
            <a:r>
              <a:rPr lang="en-GB" b="1" dirty="0" smtClean="0"/>
              <a:t>1:7</a:t>
            </a:r>
            <a:r>
              <a:rPr lang="bg-BG" b="1" dirty="0" smtClean="0"/>
              <a:t> на български език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6999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Тенденции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323652"/>
            <a:ext cx="6777317" cy="3508977"/>
          </a:xfrm>
        </p:spPr>
        <p:txBody>
          <a:bodyPr/>
          <a:lstStyle/>
          <a:p>
            <a:r>
              <a:rPr lang="bg-BG" dirty="0" smtClean="0"/>
              <a:t>Повишаване на </a:t>
            </a:r>
            <a:r>
              <a:rPr lang="bg-BG" b="1" dirty="0" smtClean="0"/>
              <a:t>компетенциите</a:t>
            </a:r>
            <a:endParaRPr lang="en-US" b="1" dirty="0" smtClean="0"/>
          </a:p>
          <a:p>
            <a:endParaRPr lang="bg-BG" b="1" dirty="0" smtClean="0"/>
          </a:p>
          <a:p>
            <a:r>
              <a:rPr lang="bg-BG" b="1" dirty="0" err="1" smtClean="0"/>
              <a:t>Професионализиране</a:t>
            </a:r>
            <a:r>
              <a:rPr lang="bg-BG" dirty="0" smtClean="0"/>
              <a:t> на поддръжката на компании с голям сграден фонд</a:t>
            </a:r>
            <a:endParaRPr lang="en-US" dirty="0" smtClean="0"/>
          </a:p>
          <a:p>
            <a:endParaRPr lang="bg-BG" dirty="0" smtClean="0"/>
          </a:p>
          <a:p>
            <a:r>
              <a:rPr lang="bg-BG" dirty="0" smtClean="0"/>
              <a:t>Използване на </a:t>
            </a:r>
            <a:r>
              <a:rPr lang="bg-BG" b="1" dirty="0" smtClean="0"/>
              <a:t>информационни технологии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11486"/>
            <a:ext cx="4038600" cy="340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Енергийна </a:t>
            </a:r>
            <a:r>
              <a:rPr lang="bg-BG" dirty="0" smtClean="0"/>
              <a:t>ефективност</a:t>
            </a:r>
            <a:endParaRPr lang="bg-BG" dirty="0"/>
          </a:p>
        </p:txBody>
      </p:sp>
      <p:sp>
        <p:nvSpPr>
          <p:cNvPr id="2" name="Vertical Tex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bg-BG" b="1" dirty="0" smtClean="0"/>
              <a:t>Проучване и изследване</a:t>
            </a:r>
            <a:endParaRPr lang="en-US" b="1" dirty="0" smtClean="0"/>
          </a:p>
          <a:p>
            <a:pPr lvl="0"/>
            <a:r>
              <a:rPr lang="en-US" sz="2200" dirty="0" smtClean="0"/>
              <a:t> Smart measuring</a:t>
            </a:r>
          </a:p>
          <a:p>
            <a:pPr lvl="0"/>
            <a:r>
              <a:rPr lang="bg-BG" sz="2200" dirty="0" smtClean="0"/>
              <a:t> Проучване на експлоатационните възможности</a:t>
            </a:r>
            <a:endParaRPr lang="bg-BG" sz="2200" b="1" dirty="0" smtClean="0"/>
          </a:p>
          <a:p>
            <a:pPr>
              <a:buNone/>
            </a:pPr>
            <a:endParaRPr lang="bg-BG" b="1" dirty="0" smtClean="0"/>
          </a:p>
          <a:p>
            <a:pPr>
              <a:buNone/>
            </a:pPr>
            <a:r>
              <a:rPr lang="bg-BG" b="1" dirty="0" smtClean="0"/>
              <a:t>Технологии</a:t>
            </a:r>
            <a:endParaRPr lang="en-US" b="1" dirty="0" smtClean="0"/>
          </a:p>
          <a:p>
            <a:pPr lvl="0"/>
            <a:r>
              <a:rPr lang="en-GB" sz="2200" dirty="0" smtClean="0"/>
              <a:t> </a:t>
            </a:r>
            <a:r>
              <a:rPr lang="bg-BG" sz="2200" dirty="0" smtClean="0"/>
              <a:t>Енергийно ефективни и енергоспестяващи</a:t>
            </a:r>
            <a:endParaRPr lang="en-US" sz="2200" dirty="0" smtClean="0"/>
          </a:p>
          <a:p>
            <a:pPr lvl="0" algn="l"/>
            <a:r>
              <a:rPr lang="bg-BG" sz="2200" dirty="0" smtClean="0"/>
              <a:t> Производство на електроенергия и топлинна енергия</a:t>
            </a:r>
            <a:endParaRPr lang="en-US" sz="2200" dirty="0" smtClean="0"/>
          </a:p>
          <a:p>
            <a:pPr lvl="0" algn="l"/>
            <a:r>
              <a:rPr lang="bg-BG" sz="2200" dirty="0" smtClean="0"/>
              <a:t> Консултиране за софтуерна и хардуерна оптимизация</a:t>
            </a:r>
          </a:p>
          <a:p>
            <a:pPr lvl="0"/>
            <a:endParaRPr lang="en-US" dirty="0" smtClean="0"/>
          </a:p>
          <a:p>
            <a:pPr>
              <a:buNone/>
            </a:pPr>
            <a:r>
              <a:rPr lang="en-US" b="1" dirty="0" smtClean="0"/>
              <a:t>Retrofit</a:t>
            </a:r>
          </a:p>
          <a:p>
            <a:r>
              <a:rPr lang="en-US" sz="2200" dirty="0" smtClean="0"/>
              <a:t> Light Retrofit</a:t>
            </a:r>
          </a:p>
          <a:p>
            <a:r>
              <a:rPr lang="en-US" sz="2200" dirty="0" smtClean="0"/>
              <a:t> Deep Retrofit</a:t>
            </a:r>
          </a:p>
          <a:p>
            <a:pPr lvl="0"/>
            <a:r>
              <a:rPr lang="bg-BG" sz="2200" dirty="0" smtClean="0"/>
              <a:t> ESCO услуги</a:t>
            </a:r>
            <a:endParaRPr lang="en-US" sz="220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Ефективност на сгради</a:t>
            </a:r>
            <a:endParaRPr lang="bg-BG" sz="1600" dirty="0">
              <a:solidFill>
                <a:srgbClr val="FD730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9427" y="309963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b="1" dirty="0" smtClean="0">
                <a:solidFill>
                  <a:srgbClr val="FD730B"/>
                </a:solidFill>
                <a:latin typeface="Calibri" pitchFamily="34" charset="0"/>
              </a:rPr>
              <a:t>Ще разберете от какво точно да пестите</a:t>
            </a:r>
            <a:endParaRPr lang="bg-BG" b="1" dirty="0">
              <a:solidFill>
                <a:srgbClr val="FD730B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0733" y="417008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b="1" dirty="0" smtClean="0">
                <a:solidFill>
                  <a:srgbClr val="FD730B"/>
                </a:solidFill>
                <a:latin typeface="Calibri" pitchFamily="34" charset="0"/>
              </a:rPr>
              <a:t>Намаляване на консумацията  на енергия с </a:t>
            </a:r>
            <a:r>
              <a:rPr lang="en-US" b="1" dirty="0" smtClean="0">
                <a:solidFill>
                  <a:srgbClr val="FD730B"/>
                </a:solidFill>
                <a:latin typeface="Calibri" pitchFamily="34" charset="0"/>
              </a:rPr>
              <a:t>90%+</a:t>
            </a:r>
            <a:endParaRPr lang="bg-BG" b="1" dirty="0">
              <a:solidFill>
                <a:srgbClr val="FD730B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0548" y="505586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D730B"/>
                </a:solidFill>
                <a:latin typeface="Calibri" pitchFamily="34" charset="0"/>
              </a:rPr>
              <a:t>100% </a:t>
            </a:r>
            <a:r>
              <a:rPr lang="bg-BG" b="1" dirty="0" smtClean="0">
                <a:solidFill>
                  <a:srgbClr val="FD730B"/>
                </a:solidFill>
                <a:latin typeface="Calibri" pitchFamily="34" charset="0"/>
              </a:rPr>
              <a:t>успешност на </a:t>
            </a:r>
            <a:r>
              <a:rPr lang="en-US" b="1" dirty="0" smtClean="0">
                <a:solidFill>
                  <a:srgbClr val="FD730B"/>
                </a:solidFill>
                <a:latin typeface="Calibri" pitchFamily="34" charset="0"/>
              </a:rPr>
              <a:t>Retrofitting</a:t>
            </a:r>
            <a:endParaRPr lang="bg-BG" b="1" dirty="0">
              <a:solidFill>
                <a:srgbClr val="FD730B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01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Възможности</a:t>
            </a:r>
            <a:endParaRPr lang="bg-B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81400"/>
            <a:ext cx="36347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8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Възможности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bg-BG" dirty="0" smtClean="0"/>
              <a:t>ФМ в подкрепа на съществуващи сгради / обекти</a:t>
            </a:r>
          </a:p>
          <a:p>
            <a:pPr marL="68580" indent="0">
              <a:buNone/>
            </a:pPr>
            <a:endParaRPr lang="bg-BG" dirty="0"/>
          </a:p>
          <a:p>
            <a:pPr marL="68580" indent="0">
              <a:buNone/>
            </a:pPr>
            <a:r>
              <a:rPr lang="bg-BG" dirty="0" smtClean="0"/>
              <a:t>ФМ в подкрепа на новостроящи се сгради / обекти</a:t>
            </a:r>
          </a:p>
          <a:p>
            <a:pPr marL="68580" indent="0">
              <a:buNone/>
            </a:pPr>
            <a:endParaRPr lang="bg-BG" dirty="0"/>
          </a:p>
          <a:p>
            <a:pPr marL="68580" indent="0">
              <a:buNone/>
            </a:pPr>
            <a:r>
              <a:rPr lang="bg-BG" dirty="0" smtClean="0"/>
              <a:t>ФМ в подкрепа на заобикалящата ни среда</a:t>
            </a:r>
          </a:p>
          <a:p>
            <a:pPr marL="68580" indent="0">
              <a:buNone/>
            </a:pPr>
            <a:endParaRPr lang="bg-BG" dirty="0"/>
          </a:p>
          <a:p>
            <a:pPr marL="68580" indent="0">
              <a:buNone/>
            </a:pPr>
            <a:r>
              <a:rPr lang="bg-BG" dirty="0" smtClean="0"/>
              <a:t>ФМ в подкрепа на държавни / общински институции</a:t>
            </a:r>
          </a:p>
          <a:p>
            <a:pPr marL="68580" indent="0">
              <a:buNone/>
            </a:pPr>
            <a:r>
              <a:rPr lang="bg-BG" dirty="0" smtClean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3531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376</Words>
  <Application>Microsoft Office PowerPoint</Application>
  <PresentationFormat>On-screen Show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ФМ: Добри примери и възможности в България</vt:lpstr>
      <vt:lpstr>ФАСИЛИТИ МЕНИДЖМЪНТ</vt:lpstr>
      <vt:lpstr>БГФМА</vt:lpstr>
      <vt:lpstr>БГФМА</vt:lpstr>
      <vt:lpstr>БГФМА</vt:lpstr>
      <vt:lpstr>Тенденции</vt:lpstr>
      <vt:lpstr>Енергийна ефективност</vt:lpstr>
      <vt:lpstr>Възможности</vt:lpstr>
      <vt:lpstr>Възможности</vt:lpstr>
      <vt:lpstr>ВЪЗМОЖНОСТИ</vt:lpstr>
      <vt:lpstr>Добри примери</vt:lpstr>
      <vt:lpstr>Добри примери</vt:lpstr>
      <vt:lpstr>Добри практики</vt:lpstr>
      <vt:lpstr>Добри примери - бъдещи</vt:lpstr>
      <vt:lpstr>Какво можем да направим?</vt:lpstr>
      <vt:lpstr>Ролята на БГФМА</vt:lpstr>
      <vt:lpstr>ВЪПРОСИ И ОТГОВОРИ</vt:lpstr>
      <vt:lpstr>Благодаря Ви за вниманието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PTashev</dc:creator>
  <cp:lastModifiedBy>Vanya Pencheva</cp:lastModifiedBy>
  <cp:revision>60</cp:revision>
  <dcterms:created xsi:type="dcterms:W3CDTF">2011-09-06T07:30:48Z</dcterms:created>
  <dcterms:modified xsi:type="dcterms:W3CDTF">2015-05-14T10:56:57Z</dcterms:modified>
</cp:coreProperties>
</file>