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notesMasterIdLst>
    <p:notesMasterId r:id="rId20"/>
  </p:notesMasterIdLst>
  <p:sldIdLst>
    <p:sldId id="274" r:id="rId3"/>
    <p:sldId id="276" r:id="rId4"/>
    <p:sldId id="267" r:id="rId5"/>
    <p:sldId id="259" r:id="rId6"/>
    <p:sldId id="257" r:id="rId7"/>
    <p:sldId id="258" r:id="rId8"/>
    <p:sldId id="268" r:id="rId9"/>
    <p:sldId id="262" r:id="rId10"/>
    <p:sldId id="264" r:id="rId11"/>
    <p:sldId id="269" r:id="rId12"/>
    <p:sldId id="261" r:id="rId13"/>
    <p:sldId id="270" r:id="rId14"/>
    <p:sldId id="277" r:id="rId15"/>
    <p:sldId id="278" r:id="rId16"/>
    <p:sldId id="279" r:id="rId17"/>
    <p:sldId id="280" r:id="rId18"/>
    <p:sldId id="271" r:id="rId1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ABD2-DA10-4932-BA85-35C844F938F5}" type="datetimeFigureOut">
              <a:rPr lang="bg-BG" smtClean="0"/>
              <a:t>19.4.2019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69171-A0C8-4C09-8EAD-19B0B6F77A4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858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D2324-B525-4F84-9DE2-7BA187018787}" type="slidenum">
              <a:rPr lang="bg-BG" altLang="bg-BG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bg-BG" altLang="bg-BG" smtClean="0">
              <a:solidFill>
                <a:prstClr val="black"/>
              </a:solidFill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 smtClean="0">
              <a:solidFill>
                <a:prstClr val="black"/>
              </a:solidFill>
            </a:endParaRPr>
          </a:p>
        </p:txBody>
      </p:sp>
      <p:sp>
        <p:nvSpPr>
          <p:cNvPr id="48134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2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Подобряване на енергийните характеристики на сградите и на обособените части от тях, за да се постигне общо повишаване на енергийната ефективност </a:t>
            </a:r>
            <a:b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</a:b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с 20% към 2020 г.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b="1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Нови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съблюдаване на интегрирания показател за относителния разход на енергия + рентабилност + използване на ВЕИ в или в близост до сградата + минимизиране на емисиите на СО</a:t>
            </a:r>
            <a:r>
              <a:rPr lang="bg-BG" altLang="bg-BG" baseline="-25000" smtClean="0">
                <a:solidFill>
                  <a:srgbClr val="1F497D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sz="900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Съществуващи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при основен ремонт да се постигнат минималните изисквания към енергийните характеристики при </a:t>
            </a:r>
            <a:r>
              <a:rPr lang="ru-RU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функционална и икономическа целесъобразност</a:t>
            </a: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E94A2D-6DDF-475A-B249-0A2A8D7E2D4C}" type="slidenum">
              <a:rPr lang="bg-BG" altLang="bg-BG" smtClean="0">
                <a:solidFill>
                  <a:prstClr val="black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bg-BG" altLang="bg-BG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84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Подобряване на енергийните характеристики на сградите и на обособените части от тях, за да се постигне общо повишаване на енергийната ефективност </a:t>
            </a:r>
            <a:b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</a:b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с 20% към 2020 г.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b="1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Нови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съблюдаване на интегрирания показател за относителния разход на енергия + рентабилност + използване на ВЕИ в или в близост до сградата + минимизиране на емисиите на СО</a:t>
            </a:r>
            <a:r>
              <a:rPr lang="bg-BG" altLang="bg-BG" baseline="-25000" smtClean="0">
                <a:solidFill>
                  <a:srgbClr val="1F497D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sz="900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Съществуващи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при основен ремонт да се постигнат минималните изисквания към енергийните характеристики при </a:t>
            </a:r>
            <a:r>
              <a:rPr lang="ru-RU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функционална и икономическа целесъобразност</a:t>
            </a: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E94A2D-6DDF-475A-B249-0A2A8D7E2D4C}" type="slidenum">
              <a:rPr lang="bg-BG" altLang="bg-BG" smtClean="0">
                <a:solidFill>
                  <a:prstClr val="black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bg-BG" altLang="bg-BG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3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bg-BG" altLang="bg-BG" b="1" smtClean="0"/>
              <a:t>Стандартът “Пасивна къща”</a:t>
            </a:r>
            <a:endParaRPr lang="de-DE" altLang="bg-BG" b="1" smtClean="0"/>
          </a:p>
          <a:p>
            <a:pPr>
              <a:spcAft>
                <a:spcPts val="600"/>
              </a:spcAft>
            </a:pPr>
            <a:r>
              <a:rPr lang="bg-BG" altLang="bg-BG" smtClean="0"/>
              <a:t>Пасивната къща в числа </a:t>
            </a:r>
            <a:r>
              <a:rPr lang="de-DE" altLang="bg-BG" smtClean="0"/>
              <a:t>–</a:t>
            </a:r>
            <a:r>
              <a:rPr lang="bg-BG" altLang="bg-BG" smtClean="0"/>
              <a:t> енергията, необходима за затопляне и съответно за охлаждане е максимум </a:t>
            </a:r>
            <a:r>
              <a:rPr lang="de-DE" altLang="bg-BG" smtClean="0"/>
              <a:t>15 kWh/(m²a) (</a:t>
            </a:r>
            <a:r>
              <a:rPr lang="bg-BG" altLang="bg-BG" smtClean="0"/>
              <a:t>за всяко</a:t>
            </a:r>
            <a:r>
              <a:rPr lang="en-US" altLang="bg-BG" smtClean="0"/>
              <a:t>)</a:t>
            </a:r>
            <a:r>
              <a:rPr lang="bg-BG" altLang="bg-BG" smtClean="0"/>
              <a:t>. Това означава, че най-много 1,5 </a:t>
            </a:r>
            <a:r>
              <a:rPr lang="en-US" altLang="bg-BG" smtClean="0"/>
              <a:t>l </a:t>
            </a:r>
            <a:r>
              <a:rPr lang="bg-BG" altLang="bg-BG" smtClean="0"/>
              <a:t>за </a:t>
            </a:r>
            <a:r>
              <a:rPr lang="de-DE" altLang="bg-BG" smtClean="0"/>
              <a:t>m²</a:t>
            </a:r>
            <a:r>
              <a:rPr lang="en-US" altLang="bg-BG" smtClean="0"/>
              <a:t> </a:t>
            </a:r>
            <a:r>
              <a:rPr lang="bg-BG" altLang="bg-BG" smtClean="0"/>
              <a:t>течно гориво за отопление може да бъде използвано. Топлинният товар на сградата трябва да е максимум </a:t>
            </a:r>
            <a:r>
              <a:rPr lang="de-DE" altLang="bg-BG" smtClean="0"/>
              <a:t>10 Watt/m²</a:t>
            </a:r>
            <a:r>
              <a:rPr lang="bg-BG" altLang="bg-BG" smtClean="0"/>
              <a:t> - това е топлината, която може да бъде пренесена от </a:t>
            </a:r>
            <a:r>
              <a:rPr lang="bg-BG" altLang="bg-BG" b="1" i="1" smtClean="0"/>
              <a:t>свежия</a:t>
            </a:r>
            <a:r>
              <a:rPr lang="bg-BG" altLang="bg-BG" smtClean="0"/>
              <a:t> въздух.</a:t>
            </a:r>
          </a:p>
          <a:p>
            <a:pPr>
              <a:spcAft>
                <a:spcPts val="600"/>
              </a:spcAft>
            </a:pPr>
            <a:r>
              <a:rPr lang="bg-BG" altLang="bg-BG" smtClean="0"/>
              <a:t>Първичната енергия е ограничена до </a:t>
            </a:r>
            <a:r>
              <a:rPr lang="de-DE" altLang="bg-BG" smtClean="0"/>
              <a:t>120 kWh/(m²a). </a:t>
            </a:r>
            <a:r>
              <a:rPr lang="bg-BG" altLang="bg-BG" smtClean="0"/>
              <a:t>Това е общата енергия, </a:t>
            </a:r>
            <a:r>
              <a:rPr lang="bg-BG" altLang="bg-BG" b="1" i="1" smtClean="0"/>
              <a:t>необходима и доставяна </a:t>
            </a:r>
            <a:r>
              <a:rPr lang="bg-BG" altLang="bg-BG" smtClean="0"/>
              <a:t>за сградата за </a:t>
            </a:r>
            <a:r>
              <a:rPr lang="de-DE" altLang="bg-BG" smtClean="0"/>
              <a:t>m² </a:t>
            </a:r>
            <a:r>
              <a:rPr lang="bg-BG" altLang="bg-BG" smtClean="0"/>
              <a:t>жилищна площ за една година за подгряване на въздуха във вентилацията, за студена и топла вода и за електричество. Честотата на прегряването се описва от броя часове за година, през които средната температура в сградата превишава </a:t>
            </a:r>
            <a:r>
              <a:rPr lang="de-DE" altLang="bg-BG" smtClean="0"/>
              <a:t>25°C.</a:t>
            </a:r>
            <a:r>
              <a:rPr lang="bg-BG" altLang="bg-BG" smtClean="0"/>
              <a:t> Те не трябва да се повече от 10%.</a:t>
            </a:r>
          </a:p>
          <a:p>
            <a:pPr>
              <a:spcAft>
                <a:spcPts val="600"/>
              </a:spcAft>
            </a:pPr>
            <a:r>
              <a:rPr lang="bg-BG" altLang="bg-BG" smtClean="0"/>
              <a:t>Изчислинята се извършват чрез Пакета за планиране на пасивна къща - </a:t>
            </a:r>
            <a:r>
              <a:rPr lang="de-DE" altLang="bg-BG" smtClean="0"/>
              <a:t>Passive House Planning Package (PHPP)</a:t>
            </a:r>
            <a:r>
              <a:rPr lang="bg-BG" altLang="bg-BG" smtClean="0"/>
              <a:t>.</a:t>
            </a:r>
          </a:p>
          <a:p>
            <a:pPr>
              <a:spcAft>
                <a:spcPts val="600"/>
              </a:spcAft>
            </a:pPr>
            <a:endParaRPr lang="en-US" altLang="bg-BG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2E4DBB-2E6A-4915-BE68-F9278D9A2C47}" type="slidenum">
              <a:rPr lang="en-US" altLang="bg-BG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bg-BG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Aft>
                <a:spcPts val="600"/>
              </a:spcAft>
              <a:defRPr/>
            </a:pPr>
            <a:endParaRPr lang="en-GB" i="1" dirty="0">
              <a:latin typeface="+mj-lt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6548438" y="8685213"/>
            <a:ext cx="307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751FE6-6743-4B6C-9168-534EDB8173CE}" type="slidenum">
              <a:rPr lang="en-US" altLang="bg-BG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bg-BG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8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Подобряване на енергийните характеристики на сградите и на обособените части от тях, за да се постигне общо повишаване на енергийната ефективност </a:t>
            </a:r>
            <a:b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</a:b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с 20% към 2020 г.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b="1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Нови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съблюдаване на интегрирания показател за относителния разход на енергия + рентабилност + използване на ВЕИ в или в близост до сградата + минимизиране на емисиите на СО</a:t>
            </a:r>
            <a:r>
              <a:rPr lang="bg-BG" altLang="bg-BG" baseline="-25000" smtClean="0">
                <a:solidFill>
                  <a:srgbClr val="1F497D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sz="900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Съществуващи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при основен ремонт да се постигнат минималните изисквания към енергийните характеристики при </a:t>
            </a:r>
            <a:r>
              <a:rPr lang="ru-RU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функционална и икономическа целесъобразност</a:t>
            </a: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E94A2D-6DDF-475A-B249-0A2A8D7E2D4C}" type="slidenum">
              <a:rPr lang="bg-BG" altLang="bg-BG" smtClean="0">
                <a:solidFill>
                  <a:prstClr val="black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bg-BG" altLang="bg-BG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2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Подобряване на енергийните характеристики на сградите и на обособените части от тях, за да се постигне общо повишаване на енергийната ефективност </a:t>
            </a:r>
            <a:b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</a:b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с 20% към 2020 г.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b="1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Нови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съблюдаване на интегрирания показател за относителния разход на енергия + рентабилност + използване на ВЕИ в или в близост до сградата + минимизиране на емисиите на СО</a:t>
            </a:r>
            <a:r>
              <a:rPr lang="bg-BG" altLang="bg-BG" baseline="-25000" smtClean="0">
                <a:solidFill>
                  <a:srgbClr val="1F497D"/>
                </a:solidFill>
                <a:latin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bg-BG" altLang="bg-BG" sz="900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b="1" smtClean="0">
                <a:solidFill>
                  <a:srgbClr val="1F497D"/>
                </a:solidFill>
                <a:latin typeface="Verdana" panose="020B0604030504040204" pitchFamily="34" charset="0"/>
              </a:rPr>
              <a:t>Съществуващи сгради </a:t>
            </a:r>
            <a:r>
              <a:rPr lang="bg-BG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– при основен ремонт да се постигнат минималните изисквания към енергийните характеристики при </a:t>
            </a:r>
            <a:r>
              <a:rPr lang="ru-RU" altLang="bg-BG" smtClean="0">
                <a:solidFill>
                  <a:srgbClr val="1F497D"/>
                </a:solidFill>
                <a:latin typeface="Verdana" panose="020B0604030504040204" pitchFamily="34" charset="0"/>
              </a:rPr>
              <a:t>функционална и икономическа целесъобразност</a:t>
            </a: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bg-BG" altLang="bg-BG" smtClean="0">
              <a:solidFill>
                <a:srgbClr val="1F497D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E94A2D-6DDF-475A-B249-0A2A8D7E2D4C}" type="slidenum">
              <a:rPr lang="bg-BG" altLang="bg-BG" smtClean="0">
                <a:solidFill>
                  <a:prstClr val="black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bg-BG" altLang="bg-BG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93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charset="0"/>
              <a:buChar char="§"/>
            </a:pPr>
            <a:endParaRPr lang="de-DE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14779" y="8685213"/>
            <a:ext cx="541635" cy="457200"/>
          </a:xfrm>
        </p:spPr>
        <p:txBody>
          <a:bodyPr/>
          <a:lstStyle/>
          <a:p>
            <a:fld id="{4EB9CD85-906B-1445-A81E-099F8D131C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 flipV="1">
            <a:off x="1193800" y="4376738"/>
            <a:ext cx="9961563" cy="127000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93800" y="4340225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065838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587778"/>
            <a:ext cx="10061171" cy="10586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FA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6089650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6200000" flipV="1">
            <a:off x="-885825" y="4359275"/>
            <a:ext cx="9961563" cy="125413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786607" y="4421982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85524"/>
            <a:ext cx="6492240" cy="5003796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91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6223000"/>
            <a:ext cx="12188825" cy="174625"/>
            <a:chOff x="1193532" y="4340070"/>
            <a:chExt cx="9962148" cy="163358"/>
          </a:xfrm>
        </p:grpSpPr>
        <p:sp>
          <p:nvSpPr>
            <p:cNvPr id="6" name="Rectangle 5"/>
            <p:cNvSpPr/>
            <p:nvPr userDrawn="1"/>
          </p:nvSpPr>
          <p:spPr>
            <a:xfrm rot="10800000" flipV="1">
              <a:off x="1193532" y="4377197"/>
              <a:ext cx="9962148" cy="126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>
                <a:defRPr/>
              </a:pPr>
              <a:endParaRPr lang="bg-BG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1193532" y="4340070"/>
              <a:ext cx="996214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7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8DBB173-1D69-4A2A-AA49-D657D2A8EA81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C43EDF-2BB3-468B-8A15-93B33CEE474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1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10800000" flipV="1">
            <a:off x="1193800" y="4376738"/>
            <a:ext cx="9961563" cy="127000"/>
          </a:xfrm>
          <a:prstGeom prst="rect">
            <a:avLst/>
          </a:prstGeom>
          <a:ln>
            <a:solidFill>
              <a:srgbClr val="FAB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3800" y="4340225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0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089650"/>
            <a:ext cx="10461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081359"/>
            <a:ext cx="5059680" cy="3222015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193532" y="1081359"/>
            <a:ext cx="5059680" cy="3222015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6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B44EEA4-389F-4B35-8776-0FAA29922926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7BF0A9-7A22-4BAC-B723-12ECB8759D25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5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6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9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5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33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6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77534"/>
            <a:ext cx="5091485" cy="3487162"/>
          </a:xfrm>
        </p:spPr>
        <p:txBody>
          <a:bodyPr>
            <a:normAutofit/>
          </a:bodyPr>
          <a:lstStyle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2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75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2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4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61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0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76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14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43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1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 rot="10800000" flipV="1">
            <a:off x="1193800" y="4376738"/>
            <a:ext cx="9961563" cy="127000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93800" y="4340225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065838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3006"/>
            <a:ext cx="10058400" cy="1023121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53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65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49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2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44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27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10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28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2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9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4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>
            <a:normAutofit/>
          </a:bodyPr>
          <a:lstStyle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95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10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818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228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67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 flipV="1">
            <a:off x="1193800" y="4376738"/>
            <a:ext cx="9961563" cy="127000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93800" y="4340225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065838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587778"/>
            <a:ext cx="10061171" cy="10586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41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77534"/>
            <a:ext cx="5091485" cy="3487162"/>
          </a:xfrm>
        </p:spPr>
        <p:txBody>
          <a:bodyPr>
            <a:normAutofit/>
          </a:bodyPr>
          <a:lstStyle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37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 rot="10800000" flipV="1">
            <a:off x="1193800" y="4376738"/>
            <a:ext cx="9961563" cy="127000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93800" y="4340225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065838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3006"/>
            <a:ext cx="10058400" cy="1023121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036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>
            <a:normAutofit/>
          </a:bodyPr>
          <a:lstStyle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19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86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19430" y="108959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890052" cy="3313044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217305" y="5314121"/>
            <a:ext cx="4937760" cy="54333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5551" y="2001077"/>
            <a:ext cx="4890052" cy="3313044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76908" y="5314120"/>
            <a:ext cx="4878695" cy="54333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182094" y="108959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45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63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09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4CDBFFC-28B0-4DE4-BF2A-B05F14A731A9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154B2C-3400-4F03-9F6C-46CD19117DD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43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 rot="16200000" flipV="1">
            <a:off x="-885825" y="4359275"/>
            <a:ext cx="9961563" cy="125413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786607" y="4421982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6089650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1598" cy="6858000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599" y="1462287"/>
            <a:ext cx="6411883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2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98569"/>
            <a:ext cx="6411882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4"/>
          </p:nvPr>
        </p:nvSpPr>
        <p:spPr>
          <a:xfrm>
            <a:off x="465138" y="6459538"/>
            <a:ext cx="2619375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593F42DC-C025-4690-B90F-3635B11D9F0B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800600" y="6459538"/>
            <a:ext cx="46482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24DDC2-A930-4873-811D-728A407369B3}" type="slidenum">
              <a:rPr lang="en-US">
                <a:solidFill>
                  <a:srgbClr val="39302A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9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93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FA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6089650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6200000" flipV="1">
            <a:off x="-885825" y="4359275"/>
            <a:ext cx="9961563" cy="125413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786607" y="4421982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85524"/>
            <a:ext cx="6492240" cy="5003796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077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6223000"/>
            <a:ext cx="12188825" cy="174625"/>
            <a:chOff x="1193532" y="4340070"/>
            <a:chExt cx="9962148" cy="163358"/>
          </a:xfrm>
        </p:grpSpPr>
        <p:sp>
          <p:nvSpPr>
            <p:cNvPr id="6" name="Rectangle 5"/>
            <p:cNvSpPr/>
            <p:nvPr userDrawn="1"/>
          </p:nvSpPr>
          <p:spPr>
            <a:xfrm rot="10800000" flipV="1">
              <a:off x="1193532" y="4377197"/>
              <a:ext cx="9962148" cy="126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>
                <a:defRPr/>
              </a:pPr>
              <a:endParaRPr lang="bg-BG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1193532" y="4340070"/>
              <a:ext cx="996214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01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8DBB173-1D69-4A2A-AA49-D657D2A8EA81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C43EDF-2BB3-468B-8A15-93B33CEE474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93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10800000" flipV="1">
            <a:off x="1193800" y="4376738"/>
            <a:ext cx="9961563" cy="127000"/>
          </a:xfrm>
          <a:prstGeom prst="rect">
            <a:avLst/>
          </a:prstGeom>
          <a:ln>
            <a:solidFill>
              <a:srgbClr val="FAB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3800" y="4340225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0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089650"/>
            <a:ext cx="10461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081359"/>
            <a:ext cx="5059680" cy="3222015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193532" y="1081359"/>
            <a:ext cx="5059680" cy="3222015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6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B44EEA4-389F-4B35-8776-0FAA29922926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7BF0A9-7A22-4BAC-B723-12ECB8759D25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47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50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3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2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19430" y="108959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890052" cy="3313044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217305" y="5314121"/>
            <a:ext cx="4937760" cy="54333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65551" y="2001077"/>
            <a:ext cx="4890052" cy="3313044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76908" y="5314120"/>
            <a:ext cx="4878695" cy="54333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182094" y="1089598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335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39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38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27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44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58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51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77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25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15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4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75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51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96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3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79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373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61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98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06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78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4CDBFFC-28B0-4DE4-BF2A-B05F14A731A9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154B2C-3400-4F03-9F6C-46CD19117DD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52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36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Pictur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05948" y="2001078"/>
            <a:ext cx="4783690" cy="3723862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1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674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749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505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6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 rot="16200000" flipV="1">
            <a:off x="-885825" y="4359275"/>
            <a:ext cx="9961563" cy="125413"/>
          </a:xfrm>
          <a:prstGeom prst="rect">
            <a:avLst/>
          </a:prstGeom>
          <a:gradFill>
            <a:gsLst>
              <a:gs pos="0">
                <a:srgbClr val="FABB20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defRPr/>
            </a:pPr>
            <a:endParaRPr lang="bg-BG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786607" y="4421982"/>
            <a:ext cx="9961563" cy="0"/>
          </a:xfrm>
          <a:prstGeom prst="line">
            <a:avLst/>
          </a:prstGeom>
          <a:ln w="12700">
            <a:solidFill>
              <a:srgbClr val="FAB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Logo_traintoNZEB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0953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neffect_en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flag_yellow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6089650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1598" cy="6858000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599" y="1462287"/>
            <a:ext cx="6411883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2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98569"/>
            <a:ext cx="6411882" cy="3142606"/>
          </a:xfr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 2" pitchFamily="18" charset="2"/>
              <a:buChar char=""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4"/>
          </p:nvPr>
        </p:nvSpPr>
        <p:spPr>
          <a:xfrm>
            <a:off x="465138" y="6459538"/>
            <a:ext cx="2619375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593F42DC-C025-4690-B90F-3635B11D9F0B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4/19/2019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800600" y="6459538"/>
            <a:ext cx="46482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24DDC2-A930-4873-811D-728A407369B3}" type="slidenum">
              <a:rPr lang="en-US">
                <a:solidFill>
                  <a:srgbClr val="39302A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9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1149350"/>
            <a:ext cx="10058400" cy="620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987550"/>
            <a:ext cx="10058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pic>
        <p:nvPicPr>
          <p:cNvPr id="1028" name="Picture 6" descr="Eneffect_eng.jpg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Logo_traintoNZEB_final.jpg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11588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4550568" y="6353175"/>
            <a:ext cx="3262313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" indent="-91440"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GB" altLang="de-D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www.fit-to-nzeb.com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208088" y="5868988"/>
            <a:ext cx="994727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 29"/>
          <p:cNvGrpSpPr>
            <a:grpSpLocks/>
          </p:cNvGrpSpPr>
          <p:nvPr userDrawn="1"/>
        </p:nvGrpSpPr>
        <p:grpSpPr bwMode="auto">
          <a:xfrm>
            <a:off x="1193800" y="1704975"/>
            <a:ext cx="9961563" cy="163513"/>
            <a:chOff x="1193532" y="4340070"/>
            <a:chExt cx="9962148" cy="163358"/>
          </a:xfrm>
        </p:grpSpPr>
        <p:sp>
          <p:nvSpPr>
            <p:cNvPr id="31" name="Rectangle 30"/>
            <p:cNvSpPr/>
            <p:nvPr userDrawn="1"/>
          </p:nvSpPr>
          <p:spPr>
            <a:xfrm rot="10800000" flipV="1">
              <a:off x="1193532" y="4376548"/>
              <a:ext cx="9962148" cy="126880"/>
            </a:xfrm>
            <a:prstGeom prst="rect">
              <a:avLst/>
            </a:prstGeom>
            <a:gradFill>
              <a:gsLst>
                <a:gs pos="0">
                  <a:srgbClr val="FABB20"/>
                </a:gs>
                <a:gs pos="0">
                  <a:srgbClr val="FABB2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>
                <a:defRPr/>
              </a:pPr>
              <a:endParaRPr lang="bg-BG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1193532" y="4340070"/>
              <a:ext cx="9962148" cy="0"/>
            </a:xfrm>
            <a:prstGeom prst="line">
              <a:avLst/>
            </a:prstGeom>
            <a:ln w="12700">
              <a:solidFill>
                <a:srgbClr val="FAB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11" descr="flag_yellow_low.jpg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065838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65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47" r:id="rId4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1149350"/>
            <a:ext cx="10058400" cy="620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987550"/>
            <a:ext cx="10058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pic>
        <p:nvPicPr>
          <p:cNvPr id="1028" name="Picture 6" descr="Eneffect_eng.jpg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6389688"/>
            <a:ext cx="1693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Logo_traintoNZEB_final.jpg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115888"/>
            <a:ext cx="2806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4702175" y="6340475"/>
            <a:ext cx="3262313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" indent="-9144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GB" altLang="de-DE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www.train-to-nzeb.com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208088" y="5868988"/>
            <a:ext cx="994727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 29"/>
          <p:cNvGrpSpPr>
            <a:grpSpLocks/>
          </p:cNvGrpSpPr>
          <p:nvPr userDrawn="1"/>
        </p:nvGrpSpPr>
        <p:grpSpPr bwMode="auto">
          <a:xfrm>
            <a:off x="1193800" y="1704975"/>
            <a:ext cx="9961563" cy="163513"/>
            <a:chOff x="1193532" y="4340070"/>
            <a:chExt cx="9962148" cy="163358"/>
          </a:xfrm>
        </p:grpSpPr>
        <p:sp>
          <p:nvSpPr>
            <p:cNvPr id="31" name="Rectangle 30"/>
            <p:cNvSpPr/>
            <p:nvPr userDrawn="1"/>
          </p:nvSpPr>
          <p:spPr>
            <a:xfrm rot="10800000" flipV="1">
              <a:off x="1193532" y="4376548"/>
              <a:ext cx="9962148" cy="126880"/>
            </a:xfrm>
            <a:prstGeom prst="rect">
              <a:avLst/>
            </a:prstGeom>
            <a:gradFill>
              <a:gsLst>
                <a:gs pos="0">
                  <a:srgbClr val="FABB20"/>
                </a:gs>
                <a:gs pos="0">
                  <a:srgbClr val="FABB20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>
                <a:defRPr/>
              </a:pPr>
              <a:endParaRPr lang="bg-BG" dirty="0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1193532" y="4340070"/>
              <a:ext cx="9962148" cy="0"/>
            </a:xfrm>
            <a:prstGeom prst="line">
              <a:avLst/>
            </a:prstGeom>
            <a:ln w="12700">
              <a:solidFill>
                <a:srgbClr val="FABB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11" descr="flag_yellow_low.jpg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6065838"/>
            <a:ext cx="1044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0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0.png"/><Relationship Id="rId7" Type="http://schemas.openxmlformats.org/officeDocument/2006/relationships/hyperlink" Target="https://twitter.com/CraftEdu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Train2nZEB" TargetMode="External"/><Relationship Id="rId5" Type="http://schemas.openxmlformats.org/officeDocument/2006/relationships/hyperlink" Target="http://www.facebook.com/train2nzeb/" TargetMode="External"/><Relationship Id="rId4" Type="http://schemas.openxmlformats.org/officeDocument/2006/relationships/hyperlink" Target="http://www.facebook.com/fit2nzeb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1212512" cy="3660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5400" dirty="0" smtClean="0"/>
              <a:t>По пътя към почти нулево-енергийните сгради</a:t>
            </a:r>
            <a:r>
              <a:rPr lang="en-US" sz="5400" dirty="0" smtClean="0"/>
              <a:t>:</a:t>
            </a:r>
            <a:br>
              <a:rPr lang="en-US" sz="5400" dirty="0" smtClean="0"/>
            </a:br>
            <a:r>
              <a:rPr lang="bg-BG" sz="5400" dirty="0" smtClean="0"/>
              <a:t>Стратегически цели и национални политики</a:t>
            </a:r>
            <a:endParaRPr lang="bg-BG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4622380"/>
            <a:ext cx="10061575" cy="12493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bg-BG" dirty="0" smtClean="0"/>
              <a:t>Науката среща регионите / </a:t>
            </a:r>
            <a:r>
              <a:rPr lang="en-GB" dirty="0" smtClean="0"/>
              <a:t>XXI </a:t>
            </a:r>
            <a:r>
              <a:rPr lang="bg-BG" dirty="0" smtClean="0"/>
              <a:t>конференция на </a:t>
            </a:r>
            <a:r>
              <a:rPr lang="bg-BG" dirty="0" err="1" smtClean="0"/>
              <a:t>ЕкоЕнергия</a:t>
            </a:r>
            <a:endParaRPr lang="en-GB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bg-BG" dirty="0" smtClean="0"/>
              <a:t>Габрово, 24 април 201</a:t>
            </a:r>
            <a:r>
              <a:rPr lang="en-GB" dirty="0"/>
              <a:t>9</a:t>
            </a:r>
            <a:r>
              <a:rPr lang="bg-BG" dirty="0" smtClean="0"/>
              <a:t> г. </a:t>
            </a:r>
            <a:endParaRPr lang="bg-BG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39" y="2853949"/>
            <a:ext cx="6652448" cy="2249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5227" y="5217709"/>
            <a:ext cx="8241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i="1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Национален план за сгради с близко до нулата потребление на енергия - 2015-2020 г., с.43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bg-BG" dirty="0" smtClean="0"/>
              <a:t>Проблемни полета: планове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951163" y="2191324"/>
            <a:ext cx="635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Изпълнение на целите</a:t>
            </a:r>
            <a:endParaRPr lang="ru-RU" altLang="bg-BG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287338"/>
            <a:ext cx="10058400" cy="1449387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Проблемни полета: спестявания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6525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21" y="2276266"/>
            <a:ext cx="2398712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33" y="2054016"/>
            <a:ext cx="62547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893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bg-BG" dirty="0" smtClean="0"/>
              <a:t>Проблемни полета: знание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56883" y="1705035"/>
            <a:ext cx="8738560" cy="4247554"/>
          </a:xfrm>
          <a:prstGeom prst="rect">
            <a:avLst/>
          </a:prstGeom>
        </p:spPr>
        <p:txBody>
          <a:bodyPr/>
          <a:lstStyle/>
          <a:p>
            <a:endParaRPr lang="ru-RU" sz="1800" dirty="0" smtClean="0"/>
          </a:p>
          <a:p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Проучване по проект </a:t>
            </a:r>
            <a:r>
              <a:rPr lang="en-GB" b="1" dirty="0" err="1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iBROAD</a:t>
            </a:r>
            <a:r>
              <a:rPr lang="en-GB" b="1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 </a:t>
            </a:r>
            <a:r>
              <a:rPr lang="bg-BG" b="1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сред 500 граждани, активни на пазара на имоти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  <a:ea typeface="ＭＳ Ｐゴシック" charset="0"/>
              <a:cs typeface="Arial Narrow" charset="0"/>
            </a:endParaRPr>
          </a:p>
          <a:p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Съвет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за мерки за ремонт: приятели, роднини или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колеги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(67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%); търсене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в интернет (37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%);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строител или изпълнител (29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%);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банка (18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%); сертификат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за енергийни характеристики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(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9%).</a:t>
            </a:r>
          </a:p>
          <a:p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Информация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за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енергийна ефективност: общо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търсене в интернет (36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%); консултация със строител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(26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%); консултация с предишния обитател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(20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%); сертификат 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за енергийни характеристики (18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%)</a:t>
            </a:r>
          </a:p>
          <a:p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Е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нергийни обследвания: не съм мислил (43%); не знам ком кого да се обърна (22%); ще е много скъпо (18%); имам </a:t>
            </a:r>
            <a:r>
              <a:rPr lang="bg-BG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енергийно обследване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 </a:t>
            </a:r>
            <a:r>
              <a:rPr lang="ru-RU" dirty="0" smtClean="0">
                <a:solidFill>
                  <a:srgbClr val="1F497D"/>
                </a:solidFill>
                <a:latin typeface="Arial Narrow" panose="020B0606020202030204" pitchFamily="34" charset="0"/>
                <a:ea typeface="ＭＳ Ｐゴシック" charset="0"/>
                <a:cs typeface="Arial Narrow" charset="0"/>
              </a:rPr>
              <a:t>(3%)</a:t>
            </a:r>
          </a:p>
          <a:p>
            <a:endParaRPr lang="ru-RU" dirty="0">
              <a:solidFill>
                <a:srgbClr val="1F497D"/>
              </a:solidFill>
              <a:latin typeface="Arial Narrow" panose="020B0606020202030204" pitchFamily="34" charset="0"/>
              <a:ea typeface="ＭＳ Ｐゴシック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Учебно-демонстрационни центрове</a:t>
            </a:r>
            <a:endParaRPr lang="bg-BG" dirty="0"/>
          </a:p>
        </p:txBody>
      </p:sp>
      <p:pic>
        <p:nvPicPr>
          <p:cNvPr id="3074" name="Picture 2" descr="Image may contain: 4 people, people standing, suit and indoor"/>
          <p:cNvPicPr>
            <a:picLocks noChangeAspect="1" noChangeArrowheads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382" y="1960928"/>
            <a:ext cx="2776331" cy="194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symbol pro obsah 5" descr="Modely na web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827" y="1960929"/>
            <a:ext cx="2942429" cy="195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Image may contain: 4 people"/>
          <p:cNvPicPr>
            <a:picLocks noChangeAspect="1" noChangeArrowheads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370" y="1960927"/>
            <a:ext cx="2838913" cy="194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8"/>
          <a:stretch>
            <a:fillRect/>
          </a:stretch>
        </p:blipFill>
        <p:spPr bwMode="auto">
          <a:xfrm>
            <a:off x="4717827" y="4015525"/>
            <a:ext cx="2942429" cy="179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382" y="4015524"/>
            <a:ext cx="2795780" cy="179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71" y="4015524"/>
            <a:ext cx="2838912" cy="179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4" y="1973667"/>
            <a:ext cx="3088257" cy="203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Учебно-демонстрационни центрове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309" y="136320"/>
            <a:ext cx="2620198" cy="986111"/>
          </a:xfrm>
          <a:prstGeom prst="rect">
            <a:avLst/>
          </a:prstGeom>
        </p:spPr>
      </p:pic>
      <p:pic>
        <p:nvPicPr>
          <p:cNvPr id="8" name="Picture 2" descr="Ð¡Ð½Ð¸Ð¼ÐºÐ° Ð½Ð° Fit-to-NZEB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37"/>
          <a:stretch/>
        </p:blipFill>
        <p:spPr bwMode="auto">
          <a:xfrm>
            <a:off x="6315497" y="1979689"/>
            <a:ext cx="3046080" cy="20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¡Ð½Ð¸Ð¼ÐºÐ° Ð½Ð° Stefan Pallantzas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09"/>
          <a:stretch/>
        </p:blipFill>
        <p:spPr bwMode="auto">
          <a:xfrm>
            <a:off x="2988573" y="4071666"/>
            <a:ext cx="3088257" cy="196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97" y="4071667"/>
            <a:ext cx="3046080" cy="196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"/>
          <a:stretch/>
        </p:blipFill>
        <p:spPr>
          <a:xfrm>
            <a:off x="9470848" y="1973667"/>
            <a:ext cx="1536790" cy="203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1666" y="4071666"/>
            <a:ext cx="1417797" cy="196628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0848" y="4071666"/>
            <a:ext cx="1536790" cy="196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"/>
          <a:stretch/>
        </p:blipFill>
        <p:spPr>
          <a:xfrm>
            <a:off x="1411666" y="1974732"/>
            <a:ext cx="1417797" cy="203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6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Комуникация</a:t>
            </a:r>
            <a:endParaRPr lang="bg-BG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8050" y="3878144"/>
            <a:ext cx="4632960" cy="189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8050" y="2145353"/>
            <a:ext cx="4632960" cy="173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84"/>
          <p:cNvSpPr txBox="1">
            <a:spLocks noGrp="1"/>
          </p:cNvSpPr>
          <p:nvPr>
            <p:ph type="body" idx="3"/>
          </p:nvPr>
        </p:nvSpPr>
        <p:spPr>
          <a:xfrm>
            <a:off x="6211019" y="2003600"/>
            <a:ext cx="4925488" cy="377216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182880" marR="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It’s </a:t>
            </a:r>
            <a:r>
              <a:rPr lang="en-US" sz="2000" b="1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never, never </a:t>
            </a:r>
            <a:r>
              <a:rPr lang="en-US" sz="20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enough…</a:t>
            </a:r>
          </a:p>
          <a:p>
            <a:pPr marL="182880" marR="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Web: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"/>
              </a:rPr>
              <a:t>www.train-to-nzeb.com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u="sng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"/>
              </a:rPr>
              <a:t>www.fit-to-nzeb.com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u="sng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"/>
              </a:rPr>
              <a:t>www.craftedu.eu</a:t>
            </a:r>
          </a:p>
          <a:p>
            <a:pPr marL="182880" lvl="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Noto Sans Symbols"/>
              <a:buChar char="⚫"/>
            </a:pPr>
            <a:r>
              <a:rPr lang="en-US" sz="2000" cap="none" dirty="0" smtClean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Facebook:</a:t>
            </a:r>
            <a:endParaRPr lang="en-US" sz="2000" cap="none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</a:pPr>
            <a:r>
              <a:rPr lang="en-US" sz="2000" u="sng" cap="none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4"/>
              </a:rPr>
              <a:t>www.facebook.com/fit2nzeb</a:t>
            </a:r>
            <a:r>
              <a:rPr lang="en-US" sz="2000" u="sng" cap="none" dirty="0" smtClean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4"/>
              </a:rPr>
              <a:t>/</a:t>
            </a:r>
            <a:endParaRPr lang="en-US" sz="2000" u="sng" cap="none" dirty="0" smtClean="0">
              <a:solidFill>
                <a:schemeClr val="hlink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</a:pPr>
            <a:r>
              <a:rPr lang="en-US" sz="2000" cap="none" dirty="0">
                <a:solidFill>
                  <a:srgbClr val="595959"/>
                </a:solidFill>
                <a:ea typeface="Calibri"/>
                <a:cs typeface="Calibri"/>
                <a:sym typeface="Calibri"/>
                <a:hlinkClick r:id="rId5"/>
              </a:rPr>
              <a:t>www.facebook.com/train2nzeb</a:t>
            </a:r>
            <a:r>
              <a:rPr lang="en-US" sz="2000" cap="none" dirty="0" smtClean="0">
                <a:solidFill>
                  <a:srgbClr val="595959"/>
                </a:solidFill>
                <a:ea typeface="Calibri"/>
                <a:cs typeface="Calibri"/>
                <a:sym typeface="Calibri"/>
                <a:hlinkClick r:id="rId5"/>
              </a:rPr>
              <a:t>/</a:t>
            </a:r>
            <a:r>
              <a:rPr lang="en-US" sz="2000" cap="none" dirty="0" smtClean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Noto Sans Symbols"/>
              <a:buChar char="⚫"/>
            </a:pPr>
            <a:r>
              <a:rPr lang="en-US" sz="2000" cap="none" dirty="0" smtClean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Twitter:</a:t>
            </a:r>
            <a:endParaRPr lang="en-US" sz="2000" dirty="0">
              <a:hlinkClick r:id="rId6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hlinkClick r:id="rId6"/>
              </a:rPr>
              <a:t>@FIT2NZEB</a:t>
            </a:r>
            <a:r>
              <a:rPr lang="en-US" sz="2000" dirty="0" smtClean="0"/>
              <a:t> </a:t>
            </a:r>
            <a:r>
              <a:rPr lang="en-US" sz="2000" dirty="0">
                <a:hlinkClick r:id="rId6"/>
              </a:rPr>
              <a:t>@</a:t>
            </a:r>
            <a:r>
              <a:rPr lang="en-US" sz="2000" dirty="0" smtClean="0">
                <a:hlinkClick r:id="rId6"/>
              </a:rPr>
              <a:t>Train2nZEB</a:t>
            </a:r>
            <a:r>
              <a:rPr lang="en-US" sz="2000" dirty="0" smtClean="0"/>
              <a:t> </a:t>
            </a:r>
            <a:r>
              <a:rPr lang="en-US" sz="2000" dirty="0">
                <a:hlinkClick r:id="rId7"/>
              </a:rPr>
              <a:t>@CraftEdu1</a:t>
            </a:r>
            <a:endParaRPr sz="2000" b="0" i="0" strike="noStrike" cap="none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18288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309" y="136320"/>
            <a:ext cx="2620198" cy="9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Работа с граждани и специалисти</a:t>
            </a:r>
            <a:endParaRPr lang="bg-BG" dirty="0"/>
          </a:p>
        </p:txBody>
      </p:sp>
      <p:pic>
        <p:nvPicPr>
          <p:cNvPr id="6" name="Picture 5" descr="D:\Rally\УДЦ\Ppt Brussels\_MG_25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720" y="2110489"/>
            <a:ext cx="2426151" cy="3638089"/>
          </a:xfrm>
          <a:prstGeom prst="rect">
            <a:avLst/>
          </a:prstGeom>
          <a:noFill/>
        </p:spPr>
      </p:pic>
      <p:pic>
        <p:nvPicPr>
          <p:cNvPr id="8" name="Picture 2" descr="D:\Rally\УДЦ\Ppt Brussels\_MG_25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460" y="2104687"/>
            <a:ext cx="2437692" cy="3655395"/>
          </a:xfrm>
          <a:prstGeom prst="rect">
            <a:avLst/>
          </a:prstGeom>
          <a:noFill/>
        </p:spPr>
      </p:pic>
      <p:pic>
        <p:nvPicPr>
          <p:cNvPr id="10" name="Picture 2" descr="D:\Rally\УДЦ\Ppt Brussels\_MG_265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7789" y="2085174"/>
            <a:ext cx="5029466" cy="367490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309" y="136320"/>
            <a:ext cx="2620198" cy="9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725"/>
            <a:ext cx="32004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sp>
        <p:nvSpPr>
          <p:cNvPr id="6758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5763"/>
            <a:ext cx="3200400" cy="3379787"/>
          </a:xfrm>
        </p:spPr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4800600" y="1462088"/>
            <a:ext cx="6411913" cy="736600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bg-BG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БЛАГОДАРЯ ЗА ВНИМАНИЕТО!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4294967295"/>
          </p:nvPr>
        </p:nvSpPr>
        <p:spPr>
          <a:xfrm>
            <a:off x="4800600" y="2198688"/>
            <a:ext cx="6411913" cy="3143250"/>
          </a:xfrm>
        </p:spPr>
        <p:txBody>
          <a:bodyPr rtlCol="0">
            <a:normAutofit fontScale="85000" lnSpcReduction="20000"/>
          </a:bodyPr>
          <a:lstStyle/>
          <a:p>
            <a:pPr marL="91440" indent="-91440" eaLnBrk="1" fontAlgn="auto" hangingPunct="1">
              <a:spcAft>
                <a:spcPts val="1200"/>
              </a:spcAft>
              <a:defRPr/>
            </a:pPr>
            <a:r>
              <a:rPr lang="bg-BG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Център за енергийна ефективност </a:t>
            </a:r>
            <a:r>
              <a:rPr lang="bg-BG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ЕнЕфект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1164 София, България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Бул. Христо Смирненски 1, ет. 3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+359 2 963 17 14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Факс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+359 2 963 25 74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Email: eneffect@eneffect.bg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Web: www.eneffect.bg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Лице за контакт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Драгомир Цанев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Bef>
                <a:spcPts val="0"/>
              </a:spcBef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Email: dtzanev@eneffect.bg</a:t>
            </a:r>
          </a:p>
          <a:p>
            <a:pPr marL="91440" indent="-91440" eaLnBrk="1" fontAlgn="auto" hangingPunct="1"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893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9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ЕнЕфект</a:t>
            </a: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2294312" y="1922044"/>
            <a:ext cx="7367588" cy="3788852"/>
            <a:chOff x="796776" y="1901327"/>
            <a:chExt cx="8065970" cy="4148226"/>
          </a:xfrm>
        </p:grpSpPr>
        <p:sp>
          <p:nvSpPr>
            <p:cNvPr id="8" name="Rounded Rectangle 7"/>
            <p:cNvSpPr/>
            <p:nvPr/>
          </p:nvSpPr>
          <p:spPr>
            <a:xfrm>
              <a:off x="2877140" y="2232741"/>
              <a:ext cx="3844414" cy="35335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mpd="sng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55622" y="2456952"/>
              <a:ext cx="1852688" cy="147910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90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600" dirty="0" smtClean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Фондация:</a:t>
              </a:r>
              <a:r>
                <a:rPr lang="bg-BG" altLang="bg-BG" sz="1600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/>
              </a:r>
              <a:br>
                <a:rPr lang="bg-BG" altLang="bg-BG" sz="1600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600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Център за енергийна ефективност</a:t>
              </a:r>
              <a:endParaRPr lang="en-US" altLang="bg-BG" sz="1600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81834" y="4320168"/>
              <a:ext cx="1598942" cy="1150605"/>
            </a:xfrm>
            <a:prstGeom prst="roundRect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6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ЕнЕфект</a:t>
              </a:r>
              <a:br>
                <a:rPr lang="bg-BG" altLang="bg-BG" sz="16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6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Дизайн ООД</a:t>
              </a:r>
              <a:endParaRPr lang="en-US" altLang="bg-BG" sz="160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91846" y="4320168"/>
              <a:ext cx="1602418" cy="1150605"/>
            </a:xfrm>
            <a:prstGeom prst="roundRect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6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ЕнЕфект Консулт ЕООД</a:t>
              </a:r>
              <a:endParaRPr lang="en-US" altLang="bg-BG" sz="160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61019" y="3270371"/>
              <a:ext cx="1852688" cy="103415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000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Фонд за енергийна ефективност и възобновяеми енергийни източници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600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ФЕЕВИ</a:t>
              </a:r>
              <a:endParaRPr lang="en-US" altLang="bg-BG" sz="1600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6776" y="3270371"/>
              <a:ext cx="1852688" cy="103067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rgbClr val="4F62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000" dirty="0">
                  <a:solidFill>
                    <a:schemeClr val="bg1"/>
                  </a:solidFill>
                </a:rPr>
                <a:t>Общинска мрежа за енергийна ефективност </a:t>
              </a:r>
              <a:endParaRPr lang="en-US" sz="1000" dirty="0">
                <a:solidFill>
                  <a:schemeClr val="bg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dirty="0">
                  <a:solidFill>
                    <a:schemeClr val="bg1"/>
                  </a:solidFill>
                </a:rPr>
                <a:t>ЕкоЕнергия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088512" y="3974292"/>
              <a:ext cx="198130" cy="28156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233842" y="3979505"/>
              <a:ext cx="198130" cy="27983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873419" y="3291228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133284" y="2232741"/>
              <a:ext cx="987173" cy="7160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462594" y="5255252"/>
              <a:ext cx="1063644" cy="3163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25" idx="3"/>
            </p:cNvCxnSpPr>
            <p:nvPr/>
          </p:nvCxnSpPr>
          <p:spPr>
            <a:xfrm flipH="1">
              <a:off x="2202803" y="5248300"/>
              <a:ext cx="917654" cy="3232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Arrow 21"/>
            <p:cNvSpPr/>
            <p:nvPr/>
          </p:nvSpPr>
          <p:spPr>
            <a:xfrm>
              <a:off x="5793472" y="3383346"/>
              <a:ext cx="1108832" cy="471018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2696390" y="3383346"/>
              <a:ext cx="1061906" cy="471018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extBox 98"/>
            <p:cNvSpPr txBox="1">
              <a:spLocks noChangeArrowheads="1"/>
            </p:cNvSpPr>
            <p:nvPr/>
          </p:nvSpPr>
          <p:spPr bwMode="auto">
            <a:xfrm>
              <a:off x="7486986" y="5095446"/>
              <a:ext cx="137576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Проектиране</a:t>
              </a:r>
              <a:b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на почти</a:t>
              </a:r>
              <a:b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нулевоенергийни</a:t>
              </a:r>
              <a:b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сгради</a:t>
              </a:r>
              <a:endParaRPr lang="en-US" altLang="bg-BG" sz="1400">
                <a:solidFill>
                  <a:srgbClr val="37609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25" name="TextBox 99"/>
            <p:cNvSpPr txBox="1">
              <a:spLocks noChangeArrowheads="1"/>
            </p:cNvSpPr>
            <p:nvPr/>
          </p:nvSpPr>
          <p:spPr bwMode="auto">
            <a:xfrm>
              <a:off x="1019242" y="5309809"/>
              <a:ext cx="11843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Консултантска</a:t>
              </a:r>
              <a:b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дейност</a:t>
              </a:r>
              <a:endParaRPr lang="en-US" altLang="bg-BG" sz="1400">
                <a:solidFill>
                  <a:srgbClr val="37609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pic>
          <p:nvPicPr>
            <p:cNvPr id="26" name="Picture 101" descr="Logo_MEEN_B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719" y="2526478"/>
              <a:ext cx="933587" cy="64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2" descr="Logo EERSF_bg 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21"/>
            <a:stretch>
              <a:fillRect/>
            </a:stretch>
          </p:blipFill>
          <p:spPr bwMode="auto">
            <a:xfrm>
              <a:off x="7631071" y="2614457"/>
              <a:ext cx="512582" cy="58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 flipH="1">
              <a:off x="2131545" y="2076314"/>
              <a:ext cx="6760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07620" y="2076314"/>
              <a:ext cx="1293058" cy="8725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05"/>
            <p:cNvSpPr txBox="1">
              <a:spLocks noChangeArrowheads="1"/>
            </p:cNvSpPr>
            <p:nvPr/>
          </p:nvSpPr>
          <p:spPr bwMode="auto">
            <a:xfrm>
              <a:off x="970264" y="1901327"/>
              <a:ext cx="1223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Международни</a:t>
              </a:r>
              <a:b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проекти</a:t>
              </a:r>
              <a:endParaRPr lang="en-US" altLang="bg-BG" sz="1400">
                <a:solidFill>
                  <a:srgbClr val="37609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31" name="TextBox 106"/>
            <p:cNvSpPr txBox="1">
              <a:spLocks noChangeArrowheads="1"/>
            </p:cNvSpPr>
            <p:nvPr/>
          </p:nvSpPr>
          <p:spPr bwMode="auto">
            <a:xfrm>
              <a:off x="6936070" y="4327646"/>
              <a:ext cx="18776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400" dirty="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Световна банка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400" dirty="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Българско правителство</a:t>
              </a:r>
              <a:endParaRPr lang="en-US" altLang="bg-BG" sz="1400" dirty="0">
                <a:solidFill>
                  <a:srgbClr val="37609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32" name="TextBox 107"/>
            <p:cNvSpPr txBox="1">
              <a:spLocks noChangeArrowheads="1"/>
            </p:cNvSpPr>
            <p:nvPr/>
          </p:nvSpPr>
          <p:spPr bwMode="auto">
            <a:xfrm>
              <a:off x="1108862" y="4327646"/>
              <a:ext cx="12040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Местни власти</a:t>
              </a:r>
              <a:b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</a:br>
              <a:r>
                <a:rPr lang="bg-BG" altLang="bg-BG" sz="1400">
                  <a:solidFill>
                    <a:srgbClr val="376092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(общини)</a:t>
              </a:r>
              <a:endParaRPr lang="en-US" altLang="bg-BG" sz="1400">
                <a:solidFill>
                  <a:srgbClr val="37609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9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324350" y="1924050"/>
            <a:ext cx="635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bg-BG" sz="3000" b="1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311650" y="1924050"/>
            <a:ext cx="559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b="1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Директива за енергий</a:t>
            </a:r>
            <a:r>
              <a:rPr lang="bg-BG" altLang="bg-BG" sz="2400" b="1" dirty="0" err="1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ните</a:t>
            </a:r>
            <a:r>
              <a:rPr lang="bg-BG" altLang="bg-BG" sz="2400" b="1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характеристики</a:t>
            </a:r>
            <a:endParaRPr lang="ru-RU" altLang="bg-BG" sz="2400" b="1" dirty="0">
              <a:solidFill>
                <a:srgbClr val="1F497D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24350" y="2478088"/>
            <a:ext cx="57832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Преминаване към строителство на </a:t>
            </a:r>
            <a:r>
              <a:rPr lang="bg-BG" b="1" dirty="0">
                <a:solidFill>
                  <a:srgbClr val="EC7016"/>
                </a:solidFill>
                <a:latin typeface="Arial Narrow" charset="0"/>
                <a:cs typeface="Arial Narrow" charset="0"/>
              </a:rPr>
              <a:t>почти нулевоенергийни сгради (ПНЕС)</a:t>
            </a:r>
            <a:r>
              <a:rPr lang="bg-BG" b="1" dirty="0">
                <a:solidFill>
                  <a:srgbClr val="39302A"/>
                </a:solidFill>
                <a:latin typeface="Arial Narrow" charset="0"/>
                <a:cs typeface="Arial Narrow" charset="0"/>
              </a:rPr>
              <a:t> </a:t>
            </a:r>
            <a:r>
              <a:rPr lang="bg-BG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след 2020 г. (2018 г. за публични сгради)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bg-BG" dirty="0">
              <a:solidFill>
                <a:srgbClr val="1F497D"/>
              </a:solidFill>
              <a:latin typeface="Arial Narrow" charset="0"/>
              <a:cs typeface="Arial Narrow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Въвеждане на </a:t>
            </a:r>
            <a:r>
              <a:rPr lang="bg-BG" b="1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класове за енергийна ефективност </a:t>
            </a:r>
            <a:r>
              <a:rPr lang="bg-BG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с фиксирани стойности на интегрираната енергийна характеристика - </a:t>
            </a:r>
            <a:r>
              <a:rPr lang="en-US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kWh/m</a:t>
            </a:r>
            <a:r>
              <a:rPr lang="en-US" baseline="30000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2</a:t>
            </a:r>
            <a:r>
              <a:rPr lang="en-US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.a </a:t>
            </a:r>
            <a:r>
              <a:rPr lang="bg-BG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(кВч/</a:t>
            </a:r>
            <a:r>
              <a:rPr lang="en-US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m</a:t>
            </a:r>
            <a:r>
              <a:rPr lang="bg-BG" baseline="30000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2</a:t>
            </a:r>
            <a:r>
              <a:rPr lang="bg-BG" dirty="0">
                <a:solidFill>
                  <a:srgbClr val="1F497D"/>
                </a:solidFill>
                <a:latin typeface="Arial Narrow" charset="0"/>
                <a:cs typeface="Arial Narrow" charset="0"/>
              </a:rPr>
              <a:t>/год).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bg-BG" dirty="0">
              <a:solidFill>
                <a:srgbClr val="1F497D"/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987550"/>
            <a:ext cx="23066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387475" y="2574925"/>
            <a:ext cx="2139950" cy="334963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8188" y="2970213"/>
            <a:ext cx="214312" cy="1846262"/>
          </a:xfrm>
          <a:prstGeom prst="straightConnector1">
            <a:avLst/>
          </a:prstGeom>
          <a:ln w="31750">
            <a:solidFill>
              <a:srgbClr val="FF66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597025" y="4837113"/>
            <a:ext cx="193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2000">
                <a:solidFill>
                  <a:srgbClr val="FF660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rPr>
              <a:t>+ 55% ВЕИ = Почти нулево-енергийна сграда</a:t>
            </a:r>
            <a:endParaRPr lang="en-US" altLang="bg-BG" sz="2000">
              <a:solidFill>
                <a:srgbClr val="FF6600"/>
              </a:solidFill>
              <a:latin typeface="Arial Narrow" panose="020B0606020202030204" pitchFamily="34" charset="0"/>
              <a:ea typeface="MS PGothic" panose="020B0600070205080204" pitchFamily="34" charset="-128"/>
              <a:cs typeface="Arial Narrow" panose="020B0606020202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Европейска политика</a:t>
            </a: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5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36"/>
          <p:cNvSpPr txBox="1">
            <a:spLocks/>
          </p:cNvSpPr>
          <p:nvPr/>
        </p:nvSpPr>
        <p:spPr bwMode="auto">
          <a:xfrm>
            <a:off x="4767263" y="2020888"/>
            <a:ext cx="454342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3429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bg-BG" sz="1500" b="1" dirty="0">
                <a:solidFill>
                  <a:srgbClr val="1F497D"/>
                </a:solidFill>
                <a:latin typeface="Arial Narrow"/>
                <a:cs typeface="Arial Narrow"/>
              </a:rPr>
              <a:t>Пасивната сграда е толкова добре изолирана, че може да се отоплява само чрез пресния въздух от вентилационната система</a:t>
            </a:r>
            <a:endParaRPr lang="de-DE" sz="1500" b="1" dirty="0">
              <a:solidFill>
                <a:srgbClr val="1F497D"/>
              </a:solidFill>
              <a:latin typeface="Arial Narrow"/>
              <a:cs typeface="Arial Narrow"/>
            </a:endParaRPr>
          </a:p>
          <a:p>
            <a:pPr defTabSz="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DE" sz="750" dirty="0">
              <a:solidFill>
                <a:srgbClr val="730000"/>
              </a:solidFill>
              <a:latin typeface="Arial Narrow"/>
              <a:cs typeface="Arial Narrow"/>
            </a:endParaRPr>
          </a:p>
          <a:p>
            <a:pPr defTabSz="342900" fontAlgn="base">
              <a:spcBef>
                <a:spcPct val="20000"/>
              </a:spcBef>
              <a:spcAft>
                <a:spcPts val="450"/>
              </a:spcAft>
              <a:defRPr/>
            </a:pP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Потребление на енергия</a:t>
            </a:r>
            <a:b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за отопление					</a:t>
            </a:r>
            <a:r>
              <a:rPr lang="de-DE" sz="1500" dirty="0">
                <a:solidFill>
                  <a:srgbClr val="1F497D"/>
                </a:solidFill>
                <a:latin typeface="Arial Narrow"/>
                <a:cs typeface="Arial Narrow"/>
              </a:rPr>
              <a:t>max. </a:t>
            </a:r>
            <a: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  <a:t>15 kWh/(m²</a:t>
            </a:r>
            <a:r>
              <a:rPr lang="bg-BG" sz="1500" b="1" dirty="0">
                <a:solidFill>
                  <a:srgbClr val="1F497D"/>
                </a:solidFill>
                <a:latin typeface="Arial Narrow"/>
                <a:cs typeface="Arial Narrow"/>
              </a:rPr>
              <a:t>год.</a:t>
            </a:r>
            <a: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  <a:t>)</a:t>
            </a:r>
            <a:b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или</a:t>
            </a:r>
            <a:r>
              <a:rPr lang="de-DE" sz="1500" dirty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топлинен товар			</a:t>
            </a:r>
            <a:r>
              <a:rPr lang="de-DE" sz="1500" dirty="0">
                <a:solidFill>
                  <a:srgbClr val="1F497D"/>
                </a:solidFill>
                <a:latin typeface="Arial Narrow"/>
                <a:cs typeface="Arial Narrow"/>
              </a:rPr>
              <a:t>max. </a:t>
            </a:r>
            <a: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  <a:t>10 W/m²</a:t>
            </a:r>
          </a:p>
          <a:p>
            <a:pPr defTabSz="342900" fontAlgn="base">
              <a:spcBef>
                <a:spcPct val="20000"/>
              </a:spcBef>
              <a:spcAft>
                <a:spcPts val="450"/>
              </a:spcAft>
              <a:defRPr/>
            </a:pP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Потребление на енергия</a:t>
            </a:r>
            <a:b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за охлаждане</a:t>
            </a:r>
            <a:r>
              <a:rPr lang="de-DE" sz="1500" dirty="0">
                <a:solidFill>
                  <a:srgbClr val="1F497D"/>
                </a:solidFill>
                <a:latin typeface="Arial Narrow"/>
                <a:cs typeface="Arial Narrow"/>
              </a:rPr>
              <a:t>	</a:t>
            </a: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				</a:t>
            </a:r>
            <a:r>
              <a:rPr lang="de-DE" sz="1500" dirty="0">
                <a:solidFill>
                  <a:srgbClr val="1F497D"/>
                </a:solidFill>
                <a:latin typeface="Arial Narrow"/>
                <a:cs typeface="Arial Narrow"/>
              </a:rPr>
              <a:t>max. </a:t>
            </a:r>
            <a: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  <a:t>15 kWh/(m²</a:t>
            </a:r>
            <a:r>
              <a:rPr lang="bg-BG" sz="1500" b="1" dirty="0">
                <a:solidFill>
                  <a:srgbClr val="1F497D"/>
                </a:solidFill>
                <a:latin typeface="Arial Narrow"/>
                <a:cs typeface="Arial Narrow"/>
              </a:rPr>
              <a:t>год.</a:t>
            </a:r>
            <a: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  <a:t>)</a:t>
            </a:r>
          </a:p>
          <a:p>
            <a:pPr defTabSz="342900" fontAlgn="base">
              <a:spcBef>
                <a:spcPct val="20000"/>
              </a:spcBef>
              <a:spcAft>
                <a:spcPts val="450"/>
              </a:spcAft>
              <a:defRPr/>
            </a:pP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Потребление на</a:t>
            </a:r>
            <a:b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първична енергия				</a:t>
            </a:r>
            <a:r>
              <a:rPr lang="de-DE" sz="1500" dirty="0">
                <a:solidFill>
                  <a:srgbClr val="FF914B"/>
                </a:solidFill>
                <a:latin typeface="Arial Narrow"/>
                <a:cs typeface="Arial Narrow"/>
              </a:rPr>
              <a:t>max. </a:t>
            </a:r>
            <a:r>
              <a:rPr lang="de-DE" sz="1500" b="1" dirty="0">
                <a:solidFill>
                  <a:srgbClr val="FF914B"/>
                </a:solidFill>
                <a:latin typeface="Arial Narrow"/>
                <a:cs typeface="Arial Narrow"/>
              </a:rPr>
              <a:t>120 kWh/(m²</a:t>
            </a:r>
            <a:r>
              <a:rPr lang="bg-BG" sz="1500" b="1" dirty="0">
                <a:solidFill>
                  <a:srgbClr val="FF914B"/>
                </a:solidFill>
                <a:latin typeface="Arial Narrow"/>
                <a:cs typeface="Arial Narrow"/>
              </a:rPr>
              <a:t>год.</a:t>
            </a:r>
            <a:r>
              <a:rPr lang="de-DE" sz="1500" b="1" dirty="0">
                <a:solidFill>
                  <a:srgbClr val="FF914B"/>
                </a:solidFill>
                <a:latin typeface="Arial Narrow"/>
                <a:cs typeface="Arial Narrow"/>
              </a:rPr>
              <a:t>)</a:t>
            </a:r>
          </a:p>
          <a:p>
            <a:pPr defTabSz="342900" fontAlgn="base">
              <a:spcBef>
                <a:spcPct val="20000"/>
              </a:spcBef>
              <a:spcAft>
                <a:spcPts val="450"/>
              </a:spcAft>
              <a:defRPr/>
            </a:pP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Въздухонепроницаемост</a:t>
            </a:r>
            <a:b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на сградата  					</a:t>
            </a:r>
            <a:r>
              <a:rPr lang="de-DE" sz="1500" dirty="0">
                <a:solidFill>
                  <a:srgbClr val="1F497D"/>
                </a:solidFill>
                <a:latin typeface="Arial Narrow"/>
                <a:cs typeface="Arial Narrow"/>
              </a:rPr>
              <a:t>max. </a:t>
            </a:r>
            <a: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  <a:t>0.6 /h (50 Pascal)</a:t>
            </a:r>
          </a:p>
          <a:p>
            <a:pPr defTabSz="342900" fontAlgn="base">
              <a:spcBef>
                <a:spcPct val="20000"/>
              </a:spcBef>
              <a:spcAft>
                <a:spcPts val="450"/>
              </a:spcAft>
              <a:defRPr/>
            </a:pPr>
            <a:r>
              <a:rPr lang="bg-BG" sz="1500" dirty="0">
                <a:solidFill>
                  <a:srgbClr val="1F497D"/>
                </a:solidFill>
                <a:latin typeface="Arial Narrow"/>
                <a:cs typeface="Arial Narrow"/>
              </a:rPr>
              <a:t>Честота на прегряване			</a:t>
            </a:r>
            <a:r>
              <a:rPr lang="de-DE" sz="1500" dirty="0">
                <a:solidFill>
                  <a:srgbClr val="1F497D"/>
                </a:solidFill>
                <a:latin typeface="Arial Narrow"/>
                <a:cs typeface="Arial Narrow"/>
              </a:rPr>
              <a:t>max. </a:t>
            </a:r>
            <a:r>
              <a:rPr lang="de-DE" sz="1500" b="1" dirty="0">
                <a:solidFill>
                  <a:srgbClr val="1F497D"/>
                </a:solidFill>
                <a:latin typeface="Arial Narrow"/>
                <a:cs typeface="Arial Narrow"/>
              </a:rPr>
              <a:t>10 %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2865438" y="4862513"/>
            <a:ext cx="1885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1200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Изчислението е извършено със софтуерния </a:t>
            </a:r>
            <a:br>
              <a:rPr lang="bg-BG" altLang="bg-BG" sz="1200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bg-BG" altLang="bg-BG" sz="1200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Пакет за проектиране на пасивни сгради (</a:t>
            </a:r>
            <a:r>
              <a:rPr lang="de-DE" altLang="bg-BG" sz="1200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PHPP)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bg-BG" sz="1200" dirty="0">
              <a:solidFill>
                <a:srgbClr val="1F497D"/>
              </a:solidFill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2911475" y="28543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b="1" dirty="0">
                <a:solidFill>
                  <a:srgbClr val="FF66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Критерии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1500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за жилищна сграда за климата в Централна Европа,</a:t>
            </a:r>
            <a:br>
              <a:rPr lang="bg-BG" altLang="bg-BG" sz="1500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bg-BG" altLang="bg-BG" sz="1500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вкл. Великобритания</a:t>
            </a:r>
            <a:endParaRPr lang="en-US" altLang="bg-BG" sz="1500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Пасивна сграда - определение</a:t>
            </a: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Chart 10"/>
          <p:cNvGraphicFramePr>
            <a:graphicFrameLocks/>
          </p:cNvGraphicFramePr>
          <p:nvPr/>
        </p:nvGraphicFramePr>
        <p:xfrm>
          <a:off x="4178300" y="2312988"/>
          <a:ext cx="5230813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5" imgW="5236918" imgH="1902117" progId="Excel.Chart.8">
                  <p:embed/>
                </p:oleObj>
              </mc:Choice>
              <mc:Fallback>
                <p:oleObj name="Chart" r:id="rId5" imgW="5236918" imgH="190211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2312988"/>
                        <a:ext cx="5230813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Chart 11"/>
          <p:cNvGraphicFramePr>
            <a:graphicFrameLocks/>
          </p:cNvGraphicFramePr>
          <p:nvPr/>
        </p:nvGraphicFramePr>
        <p:xfrm>
          <a:off x="4416425" y="3779838"/>
          <a:ext cx="455612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art" r:id="rId8" imgW="4560203" imgH="2188654" progId="Excel.Chart.8">
                  <p:embed/>
                </p:oleObj>
              </mc:Choice>
              <mc:Fallback>
                <p:oleObj name="Chart" r:id="rId8" imgW="4560203" imgH="218865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779838"/>
                        <a:ext cx="4556125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1609725" y="2424113"/>
            <a:ext cx="2705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 defTabSz="457200" eaLnBrk="1" fontAlgn="base" hangingPunct="1">
              <a:spcBef>
                <a:spcPct val="50000"/>
              </a:spcBef>
              <a:spcAft>
                <a:spcPct val="0"/>
              </a:spcAft>
              <a:buSzPct val="90000"/>
              <a:defRPr/>
            </a:pPr>
            <a:r>
              <a:rPr lang="bg-BG" sz="1800" b="1" dirty="0">
                <a:solidFill>
                  <a:srgbClr val="1F497D"/>
                </a:solidFill>
                <a:latin typeface="Arial Narrow"/>
                <a:cs typeface="Arial Narrow"/>
              </a:rPr>
              <a:t>Основен консуматор:</a:t>
            </a:r>
          </a:p>
          <a:p>
            <a:pPr marL="285750" indent="-285750" algn="r" defTabSz="457200" eaLnBrk="1" fontAlgn="base" hangingPunct="1">
              <a:spcBef>
                <a:spcPct val="50000"/>
              </a:spcBef>
              <a:spcAft>
                <a:spcPct val="0"/>
              </a:spcAft>
              <a:buSzPct val="90000"/>
              <a:buFont typeface="Wingdings" charset="2"/>
              <a:buChar char="Ø"/>
              <a:defRPr/>
            </a:pPr>
            <a:r>
              <a:rPr lang="bg-BG" sz="1800" dirty="0" smtClean="0">
                <a:solidFill>
                  <a:srgbClr val="1F497D"/>
                </a:solidFill>
                <a:latin typeface="Arial Narrow"/>
                <a:cs typeface="Arial Narrow"/>
              </a:rPr>
              <a:t>40</a:t>
            </a:r>
            <a:r>
              <a:rPr lang="bg-BG" sz="1800" dirty="0">
                <a:solidFill>
                  <a:srgbClr val="1F497D"/>
                </a:solidFill>
                <a:latin typeface="Arial Narrow"/>
                <a:cs typeface="Arial Narrow"/>
              </a:rPr>
              <a:t>% от енергията в ЕС и 36% от генерираните емисии на СО</a:t>
            </a:r>
            <a:r>
              <a:rPr lang="bg-BG" sz="1800" baseline="-25000" dirty="0">
                <a:solidFill>
                  <a:srgbClr val="1F497D"/>
                </a:solidFill>
                <a:latin typeface="Arial Narrow"/>
                <a:cs typeface="Arial Narrow"/>
              </a:rPr>
              <a:t>2</a:t>
            </a:r>
          </a:p>
          <a:p>
            <a:pPr marL="285750" indent="-285750" algn="r" defTabSz="457200" eaLnBrk="1" fontAlgn="base" hangingPunct="1">
              <a:spcBef>
                <a:spcPct val="50000"/>
              </a:spcBef>
              <a:spcAft>
                <a:spcPct val="0"/>
              </a:spcAft>
              <a:buSzPct val="90000"/>
              <a:buFont typeface="Wingdings" charset="2"/>
              <a:buChar char="Ø"/>
              <a:defRPr/>
            </a:pPr>
            <a:endParaRPr lang="bg-BG" sz="1800" baseline="-25000" dirty="0">
              <a:solidFill>
                <a:srgbClr val="1F497D"/>
              </a:solidFill>
              <a:latin typeface="Arial Narrow"/>
              <a:cs typeface="Arial Narrow"/>
            </a:endParaRPr>
          </a:p>
          <a:p>
            <a:pPr marL="285750" indent="-285750" algn="r" defTabSz="457200" eaLnBrk="1" fontAlgn="base" hangingPunct="1">
              <a:spcBef>
                <a:spcPct val="50000"/>
              </a:spcBef>
              <a:spcAft>
                <a:spcPct val="0"/>
              </a:spcAft>
              <a:buSzPct val="90000"/>
              <a:buFont typeface="Wingdings" charset="2"/>
              <a:buChar char="Ø"/>
              <a:defRPr/>
            </a:pPr>
            <a:r>
              <a:rPr lang="bg-BG" sz="1800" dirty="0" smtClean="0">
                <a:solidFill>
                  <a:srgbClr val="1F497D"/>
                </a:solidFill>
                <a:latin typeface="Arial Narrow"/>
                <a:cs typeface="Arial Narrow"/>
              </a:rPr>
              <a:t>75 </a:t>
            </a:r>
            <a:r>
              <a:rPr lang="bg-BG" sz="1800" dirty="0">
                <a:solidFill>
                  <a:srgbClr val="1F497D"/>
                </a:solidFill>
                <a:latin typeface="Arial Narrow"/>
                <a:cs typeface="Arial Narrow"/>
              </a:rPr>
              <a:t>% от сградите през 2050 вече са построени</a:t>
            </a:r>
          </a:p>
          <a:p>
            <a:pPr marL="285750" indent="-285750" algn="r" defTabSz="457200" eaLnBrk="1" fontAlgn="base" hangingPunct="1">
              <a:spcBef>
                <a:spcPct val="50000"/>
              </a:spcBef>
              <a:spcAft>
                <a:spcPct val="0"/>
              </a:spcAft>
              <a:buSzPct val="90000"/>
              <a:defRPr/>
            </a:pPr>
            <a:endParaRPr lang="bg-BG" sz="1800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4713288" y="1962150"/>
            <a:ext cx="5938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2400" b="1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Фокус: ЕЕ в сградите</a:t>
            </a:r>
            <a:endParaRPr lang="ru-RU" altLang="bg-BG" sz="2400" b="1">
              <a:solidFill>
                <a:srgbClr val="1F497D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Европейска политика</a:t>
            </a: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1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324350" y="1924050"/>
            <a:ext cx="635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bg-BG" sz="3000" b="1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311649" y="1924050"/>
            <a:ext cx="6687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b="1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Директива за енергий</a:t>
            </a:r>
            <a:r>
              <a:rPr lang="bg-BG" altLang="bg-BG" sz="2400" b="1" dirty="0" err="1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ните</a:t>
            </a:r>
            <a:r>
              <a:rPr lang="bg-BG" altLang="bg-BG" sz="2400" b="1" dirty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bg-BG" altLang="bg-BG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характеристики (2018 г.)</a:t>
            </a:r>
            <a:endParaRPr lang="ru-RU" altLang="bg-BG" sz="2400" b="1" dirty="0">
              <a:solidFill>
                <a:srgbClr val="1F497D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24350" y="2478088"/>
            <a:ext cx="7010759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Основна цел: ускоряване на (рентабилното) сградно обновяване</a:t>
            </a:r>
          </a:p>
          <a:p>
            <a:pPr eaLnBrk="1" hangingPunct="1">
              <a:spcAft>
                <a:spcPts val="8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Дългосрочна стратегия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за обновяване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 сградния фонд (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чл.4</a:t>
            </a:r>
            <a:r>
              <a:rPr lang="en-US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/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ДЕЕ)</a:t>
            </a:r>
            <a:r>
              <a:rPr lang="en-US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 </a:t>
            </a:r>
            <a:r>
              <a:rPr lang="bg-BG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до достигане на сграден фонд с нулеви въглеродни емисии през 2050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  <a:p>
            <a:pPr eaLnBrk="1" hangingPunct="1">
              <a:spcAft>
                <a:spcPts val="8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Мобилизиране на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частно финансиране за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безвъглеродни сгради: цели за 2030/2050; пазарни сигнали към инвеститорите</a:t>
            </a:r>
          </a:p>
          <a:p>
            <a:pPr eaLnBrk="1" hangingPunct="1">
              <a:spcAft>
                <a:spcPts val="800"/>
              </a:spcAft>
            </a:pP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Интелигентни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технологии, автоматизация и контрол,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е-мобилност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  <a:p>
            <a:pPr eaLnBrk="1" hangingPunct="1">
              <a:spcAft>
                <a:spcPts val="8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Връзка между публично финансиране и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задължително сертифициране;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микроклимат и здраве (отопление и вентилация)</a:t>
            </a:r>
            <a:endParaRPr lang="bg-BG" sz="2000" dirty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bg-BG" sz="2000" dirty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987550"/>
            <a:ext cx="23066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387475" y="2574925"/>
            <a:ext cx="2139950" cy="334963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8188" y="2970213"/>
            <a:ext cx="214312" cy="1846262"/>
          </a:xfrm>
          <a:prstGeom prst="straightConnector1">
            <a:avLst/>
          </a:prstGeom>
          <a:ln w="31750">
            <a:solidFill>
              <a:srgbClr val="FF66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597025" y="4837113"/>
            <a:ext cx="193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2000" dirty="0">
                <a:solidFill>
                  <a:srgbClr val="FF660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rPr>
              <a:t>+ 55% ВЕИ = Почти нулево-енергийна сграда</a:t>
            </a:r>
            <a:endParaRPr lang="en-US" altLang="bg-BG" sz="2000" dirty="0">
              <a:solidFill>
                <a:srgbClr val="FF6600"/>
              </a:solidFill>
              <a:latin typeface="Arial Narrow" panose="020B0606020202030204" pitchFamily="34" charset="0"/>
              <a:ea typeface="MS PGothic" panose="020B0600070205080204" pitchFamily="34" charset="-128"/>
              <a:cs typeface="Arial Narrow" panose="020B0606020202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Европейска политика</a:t>
            </a: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324350" y="1924050"/>
            <a:ext cx="635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bg-BG" sz="3000" b="1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96963" y="2053087"/>
            <a:ext cx="10058400" cy="32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План за действие за енергийна ефективност - 2014-1020 г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. / Интегриран план за енергията и климата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Национален план за сгради с близко до нулата потребление на енергия - 2015-2020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г.</a:t>
            </a:r>
          </a:p>
          <a:p>
            <a:pPr eaLnBrk="1" hangingPunct="1">
              <a:spcAft>
                <a:spcPts val="12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Национален план за подобряване на енергийните характеристики на отопляваните и/или охлаждани сгради – държавна собственост, използвани от държавната администрация - 2015-2020 г.</a:t>
            </a:r>
          </a:p>
          <a:p>
            <a:pPr eaLnBrk="1" hangingPunct="1">
              <a:spcAft>
                <a:spcPts val="12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Национална дългосрочна програма за насърчаване на инвестиции за изпълнение на мерки за подобряване на енергийните характеристики на сградите от обществения и частния национален жилищен и търговски сграден фонд – 2016-2020 г. </a:t>
            </a:r>
          </a:p>
          <a:p>
            <a:pPr eaLnBrk="1" hangingPunct="1">
              <a:spcAft>
                <a:spcPts val="1200"/>
              </a:spcAf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Национална програма за енергийна ефективност в многофамилните жилищни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сгради</a:t>
            </a:r>
          </a:p>
          <a:p>
            <a:pPr eaLnBrk="1" hangingPunct="1">
              <a:spcAft>
                <a:spcPts val="1200"/>
              </a:spcAft>
            </a:pP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Национална жилищна стратегия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  <a:p>
            <a:pPr eaLnBrk="1" hangingPunct="1">
              <a:spcAft>
                <a:spcPts val="1200"/>
              </a:spcAft>
            </a:pPr>
            <a:endParaRPr lang="ru-RU" sz="2000" dirty="0" smtClean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  <a:p>
            <a:pPr eaLnBrk="1" hangingPunct="1">
              <a:spcAft>
                <a:spcPts val="1200"/>
              </a:spcAft>
            </a:pP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  <a:cs typeface="Arial Narrow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Национална политика</a:t>
            </a: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922463"/>
            <a:ext cx="65627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Оценка на изпълнението на чл.4/ДЕЕ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39940" name="Picture 3" descr="C:\Users\Drago\Desktop\MBuild\embuild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89319"/>
            <a:ext cx="20462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10"/>
          <p:cNvSpPr txBox="1">
            <a:spLocks noChangeArrowheads="1"/>
          </p:cNvSpPr>
          <p:nvPr/>
        </p:nvSpPr>
        <p:spPr bwMode="auto">
          <a:xfrm>
            <a:off x="4421188" y="1981200"/>
            <a:ext cx="3616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b="1">
                <a:solidFill>
                  <a:srgbClr val="1F497D"/>
                </a:solidFill>
              </a:rPr>
              <a:t>Съответствие с чл. 4 / ДЕЕ</a:t>
            </a:r>
            <a:endParaRPr lang="en-GB" altLang="bg-BG" b="1">
              <a:solidFill>
                <a:srgbClr val="1F497D"/>
              </a:solidFill>
            </a:endParaRPr>
          </a:p>
        </p:txBody>
      </p:sp>
      <p:sp>
        <p:nvSpPr>
          <p:cNvPr id="39944" name="TextBox 11"/>
          <p:cNvSpPr txBox="1">
            <a:spLocks noChangeArrowheads="1"/>
          </p:cNvSpPr>
          <p:nvPr/>
        </p:nvSpPr>
        <p:spPr bwMode="auto">
          <a:xfrm>
            <a:off x="5287963" y="2474913"/>
            <a:ext cx="18827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400">
                <a:solidFill>
                  <a:srgbClr val="1F497D"/>
                </a:solidFill>
              </a:rPr>
              <a:t>Преглед на фонда: чл. 4а </a:t>
            </a:r>
            <a:endParaRPr lang="en-GB" altLang="bg-BG" sz="1400">
              <a:solidFill>
                <a:srgbClr val="1F497D"/>
              </a:solidFill>
            </a:endParaRPr>
          </a:p>
        </p:txBody>
      </p:sp>
      <p:sp>
        <p:nvSpPr>
          <p:cNvPr id="39945" name="TextBox 12"/>
          <p:cNvSpPr txBox="1">
            <a:spLocks noChangeArrowheads="1"/>
          </p:cNvSpPr>
          <p:nvPr/>
        </p:nvSpPr>
        <p:spPr bwMode="auto">
          <a:xfrm>
            <a:off x="7061200" y="3317875"/>
            <a:ext cx="2065338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400">
                <a:solidFill>
                  <a:srgbClr val="1F497D"/>
                </a:solidFill>
              </a:rPr>
              <a:t>Изчисление на рентабилността: чл. 4б </a:t>
            </a:r>
            <a:endParaRPr lang="en-GB" altLang="bg-BG" sz="1400">
              <a:solidFill>
                <a:srgbClr val="1F497D"/>
              </a:solidFill>
            </a:endParaRPr>
          </a:p>
        </p:txBody>
      </p:sp>
      <p:sp>
        <p:nvSpPr>
          <p:cNvPr id="39946" name="TextBox 13"/>
          <p:cNvSpPr txBox="1">
            <a:spLocks noChangeArrowheads="1"/>
          </p:cNvSpPr>
          <p:nvPr/>
        </p:nvSpPr>
        <p:spPr bwMode="auto">
          <a:xfrm>
            <a:off x="6667500" y="4730750"/>
            <a:ext cx="2459038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altLang="bg-BG" sz="1400">
                <a:solidFill>
                  <a:srgbClr val="1F497D"/>
                </a:solidFill>
              </a:rPr>
              <a:t>Политики и мерки за стимулиране на дълбокото обновяване: чл. 4в </a:t>
            </a:r>
            <a:endParaRPr lang="en-GB" altLang="bg-BG" sz="1400">
              <a:solidFill>
                <a:srgbClr val="1F497D"/>
              </a:solidFill>
            </a:endParaRPr>
          </a:p>
        </p:txBody>
      </p:sp>
      <p:sp>
        <p:nvSpPr>
          <p:cNvPr id="39947" name="TextBox 14"/>
          <p:cNvSpPr txBox="1">
            <a:spLocks noChangeArrowheads="1"/>
          </p:cNvSpPr>
          <p:nvPr/>
        </p:nvSpPr>
        <p:spPr bwMode="auto">
          <a:xfrm>
            <a:off x="3179763" y="4679950"/>
            <a:ext cx="245745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bg-BG" altLang="bg-BG" sz="1400">
                <a:solidFill>
                  <a:srgbClr val="1F497D"/>
                </a:solidFill>
              </a:rPr>
              <a:t>Дългосрочна перспектива за насочване на инвестиционни решения: чл. 4г </a:t>
            </a:r>
            <a:endParaRPr lang="en-GB" altLang="bg-BG" sz="1400">
              <a:solidFill>
                <a:srgbClr val="1F497D"/>
              </a:solidFill>
            </a:endParaRPr>
          </a:p>
        </p:txBody>
      </p: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2932980" y="3305175"/>
            <a:ext cx="2370857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bg-BG" altLang="bg-BG" sz="1400" dirty="0">
                <a:solidFill>
                  <a:srgbClr val="1F497D"/>
                </a:solidFill>
              </a:rPr>
              <a:t>Оценка на по-широките ползи от обновяването  чл. 4д </a:t>
            </a:r>
            <a:endParaRPr lang="en-GB" altLang="bg-BG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11"/>
          <p:cNvSpPr txBox="1">
            <a:spLocks/>
          </p:cNvSpPr>
          <p:nvPr/>
        </p:nvSpPr>
        <p:spPr bwMode="auto">
          <a:xfrm>
            <a:off x="4245667" y="2352585"/>
            <a:ext cx="5952831" cy="345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Уреди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Фактори за първична енергия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Подход за определяне на ПНЕС </a:t>
            </a:r>
            <a:b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</a:b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(класове, дял на ВЕИ)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Нормативната уредба</a:t>
            </a:r>
            <a:b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</a:b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(термомостове, вентилация)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Национална програма</a:t>
            </a:r>
            <a:b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</a:br>
            <a:r>
              <a:rPr lang="bg-BG" sz="2000" dirty="0">
                <a:solidFill>
                  <a:srgbClr val="1F497D"/>
                </a:solidFill>
                <a:latin typeface="Arial Narrow" panose="020B0606020202030204" pitchFamily="34" charset="0"/>
                <a:cs typeface="Arial Narrow" charset="0"/>
              </a:rPr>
              <a:t>за ЕЕ в многофамилни жилищни сгради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820" y="2436289"/>
            <a:ext cx="1981280" cy="193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606943" y="3019955"/>
            <a:ext cx="2141034" cy="334537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34858" y="3421300"/>
            <a:ext cx="265744" cy="1374206"/>
          </a:xfrm>
          <a:prstGeom prst="straightConnector1">
            <a:avLst/>
          </a:prstGeom>
          <a:ln w="31750">
            <a:solidFill>
              <a:srgbClr val="FF6600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4347" y="4843095"/>
            <a:ext cx="2451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6600"/>
                </a:solidFill>
                <a:latin typeface="+mj-lt"/>
                <a:ea typeface="ＭＳ Ｐゴシック" charset="0"/>
                <a:cs typeface="Arial Narrow"/>
              </a:rPr>
              <a:t>Първата пасивна детска градина в България</a:t>
            </a:r>
            <a:endParaRPr lang="en-US" sz="2000" dirty="0">
              <a:solidFill>
                <a:srgbClr val="FF6600"/>
              </a:solidFill>
              <a:latin typeface="+mj-lt"/>
              <a:ea typeface="ＭＳ Ｐゴシック" charset="0"/>
              <a:cs typeface="Arial Narrow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901797" y="1083749"/>
            <a:ext cx="2755572" cy="279813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TextBox 15"/>
          <p:cNvSpPr txBox="1"/>
          <p:nvPr/>
        </p:nvSpPr>
        <p:spPr>
          <a:xfrm>
            <a:off x="8284711" y="1471307"/>
            <a:ext cx="2041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i="1" dirty="0">
                <a:solidFill>
                  <a:schemeClr val="bg1"/>
                </a:solidFill>
              </a:rPr>
              <a:t>“Изследванията доказват, че намаляване на коефициентите на топлопреминаване под референтните им стойности, дадени в законодателството, води до увеличаване на разхода на енергия през летните месеци.”</a:t>
            </a:r>
          </a:p>
          <a:p>
            <a:pPr algn="ctr"/>
            <a:r>
              <a:rPr lang="ru-RU" sz="1200" i="1" dirty="0">
                <a:solidFill>
                  <a:schemeClr val="bg1"/>
                </a:solidFill>
              </a:rPr>
              <a:t>НПСБНПЕ, с.38</a:t>
            </a:r>
            <a:endParaRPr lang="bg-BG" sz="1200" i="1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bg-BG" dirty="0" smtClean="0"/>
              <a:t>Проблемни полета: норми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02019"/>
            <a:ext cx="26193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-to-NZEB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Train-to-NZEB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983</Words>
  <Application>Microsoft Office PowerPoint</Application>
  <PresentationFormat>Widescreen</PresentationFormat>
  <Paragraphs>149</Paragraphs>
  <Slides>17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Noto Sans Symbols</vt:lpstr>
      <vt:lpstr>Verdana</vt:lpstr>
      <vt:lpstr>Wingdings</vt:lpstr>
      <vt:lpstr>Wingdings 2</vt:lpstr>
      <vt:lpstr>Train-to-NZEB</vt:lpstr>
      <vt:lpstr>1_Train-to-NZEB</vt:lpstr>
      <vt:lpstr>Chart</vt:lpstr>
      <vt:lpstr>По пътя към почти нулево-енергийните сгради: Стратегически цели и национални политики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Оценка на изпълнението на чл.4/ДЕЕ </vt:lpstr>
      <vt:lpstr>PowerPoint Presentation</vt:lpstr>
      <vt:lpstr>PowerPoint Presentation</vt:lpstr>
      <vt:lpstr>Проблемни полета: спестявания </vt:lpstr>
      <vt:lpstr>PowerPoint Presentation</vt:lpstr>
      <vt:lpstr>Учебно-демонстрационни центрове</vt:lpstr>
      <vt:lpstr>Учебно-демонстрационни центрове</vt:lpstr>
      <vt:lpstr>Комуникация</vt:lpstr>
      <vt:lpstr>Работа с граждани и специалисти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пътя към почти нулево-енергийните сгради: Изграждане на знания и умения в строителния сектор</dc:title>
  <dc:creator>DTz</dc:creator>
  <cp:lastModifiedBy>DTz</cp:lastModifiedBy>
  <cp:revision>13</cp:revision>
  <dcterms:created xsi:type="dcterms:W3CDTF">2019-04-13T10:09:27Z</dcterms:created>
  <dcterms:modified xsi:type="dcterms:W3CDTF">2019-04-19T10:37:12Z</dcterms:modified>
</cp:coreProperties>
</file>