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6" r:id="rId1"/>
  </p:sldMasterIdLst>
  <p:notesMasterIdLst>
    <p:notesMasterId r:id="rId15"/>
  </p:notesMasterIdLst>
  <p:handoutMasterIdLst>
    <p:handoutMasterId r:id="rId16"/>
  </p:handoutMasterIdLst>
  <p:sldIdLst>
    <p:sldId id="256" r:id="rId2"/>
    <p:sldId id="471" r:id="rId3"/>
    <p:sldId id="472" r:id="rId4"/>
    <p:sldId id="473" r:id="rId5"/>
    <p:sldId id="474" r:id="rId6"/>
    <p:sldId id="470" r:id="rId7"/>
    <p:sldId id="475" r:id="rId8"/>
    <p:sldId id="477" r:id="rId9"/>
    <p:sldId id="480" r:id="rId10"/>
    <p:sldId id="481" r:id="rId11"/>
    <p:sldId id="484" r:id="rId12"/>
    <p:sldId id="482" r:id="rId13"/>
    <p:sldId id="261" r:id="rId1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D4E2"/>
    <a:srgbClr val="DAECF2"/>
    <a:srgbClr val="CCECFF"/>
    <a:srgbClr val="000000"/>
    <a:srgbClr val="74B1DA"/>
    <a:srgbClr val="99CCFF"/>
    <a:srgbClr val="000099"/>
    <a:srgbClr val="9BE5FF"/>
    <a:srgbClr val="FF33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88307" autoAdjust="0"/>
  </p:normalViewPr>
  <p:slideViewPr>
    <p:cSldViewPr>
      <p:cViewPr varScale="1">
        <p:scale>
          <a:sx n="77" d="100"/>
          <a:sy n="77" d="100"/>
        </p:scale>
        <p:origin x="17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476" y="9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856DA5-5E25-41A6-8DEA-762F93743F83}" type="doc">
      <dgm:prSet loTypeId="urn:microsoft.com/office/officeart/2005/8/layout/v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6B28276-DDAA-4DE5-BF78-360D72561A4D}">
      <dgm:prSet custT="1"/>
      <dgm:spPr>
        <a:ln>
          <a:solidFill>
            <a:srgbClr val="990000"/>
          </a:solidFill>
        </a:ln>
      </dgm:spPr>
      <dgm:t>
        <a:bodyPr/>
        <a:lstStyle/>
        <a:p>
          <a:pPr algn="ctr" rtl="0" eaLnBrk="1" fontAlgn="base" hangingPunct="1">
            <a:spcBef>
              <a:spcPct val="5000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Чл. 7 от Директива 2012/27/ЕС за енергийна ефективност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A0F154B0-D3C5-41A3-883C-C209558A7B6A}" type="parTrans" cxnId="{0670D470-ACD8-4B25-AD7B-97263DB06830}">
      <dgm:prSet/>
      <dgm:spPr/>
      <dgm:t>
        <a:bodyPr/>
        <a:lstStyle/>
        <a:p>
          <a:endParaRPr lang="en-US"/>
        </a:p>
      </dgm:t>
    </dgm:pt>
    <dgm:pt modelId="{964BCE91-2AF9-4C6D-A8D0-7C7E36F0A91B}" type="sibTrans" cxnId="{0670D470-ACD8-4B25-AD7B-97263DB06830}">
      <dgm:prSet/>
      <dgm:spPr/>
      <dgm:t>
        <a:bodyPr/>
        <a:lstStyle/>
        <a:p>
          <a:endParaRPr lang="en-US"/>
        </a:p>
      </dgm:t>
    </dgm:pt>
    <dgm:pt modelId="{A6214D3C-219E-4461-95BF-D621C9B62216}">
      <dgm:prSet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Включване на нови сили, идеи и инвестиции в повишаването на енергийната ефективност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B46A49DD-AB24-4A8D-AAEB-EA0F7C268198}" type="parTrans" cxnId="{39645BC1-36D1-489A-BC8A-E04592FE8DC7}">
      <dgm:prSet/>
      <dgm:spPr/>
      <dgm:t>
        <a:bodyPr/>
        <a:lstStyle/>
        <a:p>
          <a:endParaRPr lang="en-US"/>
        </a:p>
      </dgm:t>
    </dgm:pt>
    <dgm:pt modelId="{25A3699C-BD1F-468B-B499-E9111A0FFFA7}" type="sibTrans" cxnId="{39645BC1-36D1-489A-BC8A-E04592FE8DC7}">
      <dgm:prSet/>
      <dgm:spPr/>
      <dgm:t>
        <a:bodyPr/>
        <a:lstStyle/>
        <a:p>
          <a:endParaRPr lang="en-US"/>
        </a:p>
      </dgm:t>
    </dgm:pt>
    <dgm:pt modelId="{972FF066-B88D-4579-9098-8CC45BC008CF}">
      <dgm:prSet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Създаване на  нови бизнес възможности за търговците с енергия; повишаване на конкурентоспособността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2C9C66CC-68F0-4D0B-A17F-8E97463AEB8A}" type="parTrans" cxnId="{A170B787-38CA-4C28-979C-BF0B65D996AC}">
      <dgm:prSet/>
      <dgm:spPr/>
      <dgm:t>
        <a:bodyPr/>
        <a:lstStyle/>
        <a:p>
          <a:endParaRPr lang="en-US"/>
        </a:p>
      </dgm:t>
    </dgm:pt>
    <dgm:pt modelId="{063255D0-8354-489D-ACE6-3696B498D7C0}" type="sibTrans" cxnId="{A170B787-38CA-4C28-979C-BF0B65D996AC}">
      <dgm:prSet/>
      <dgm:spPr/>
      <dgm:t>
        <a:bodyPr/>
        <a:lstStyle/>
        <a:p>
          <a:endParaRPr lang="en-US"/>
        </a:p>
      </dgm:t>
    </dgm:pt>
    <dgm:pt modelId="{191D49F2-D549-40D1-BB57-3A1789FA0813}">
      <dgm:prSet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Повишаване на общата заинтересованост по  въпросите на ЕЕ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A0BA83CA-A333-4ECA-9F0F-7E50EB0D761F}" type="parTrans" cxnId="{A006822A-B9C5-4CC7-95D5-1F3858A62B5A}">
      <dgm:prSet/>
      <dgm:spPr/>
      <dgm:t>
        <a:bodyPr/>
        <a:lstStyle/>
        <a:p>
          <a:endParaRPr lang="en-US"/>
        </a:p>
      </dgm:t>
    </dgm:pt>
    <dgm:pt modelId="{0BB41437-62C6-4073-95CB-6AEF5C964037}" type="sibTrans" cxnId="{A006822A-B9C5-4CC7-95D5-1F3858A62B5A}">
      <dgm:prSet/>
      <dgm:spPr/>
      <dgm:t>
        <a:bodyPr/>
        <a:lstStyle/>
        <a:p>
          <a:endParaRPr lang="en-US"/>
        </a:p>
      </dgm:t>
    </dgm:pt>
    <dgm:pt modelId="{681C3D5B-539C-434E-AA68-5FA0624F4647}" type="pres">
      <dgm:prSet presAssocID="{F6856DA5-5E25-41A6-8DEA-762F93743F8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2204AA-C974-4F13-BB67-617AA754E923}" type="pres">
      <dgm:prSet presAssocID="{86B28276-DDAA-4DE5-BF78-360D72561A4D}" presName="composite" presStyleCnt="0"/>
      <dgm:spPr/>
    </dgm:pt>
    <dgm:pt modelId="{45576C21-52DA-49DB-8343-3EC7D0ABFF36}" type="pres">
      <dgm:prSet presAssocID="{86B28276-DDAA-4DE5-BF78-360D72561A4D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solidFill>
            <a:srgbClr val="990000"/>
          </a:solidFill>
        </a:ln>
      </dgm:spPr>
    </dgm:pt>
    <dgm:pt modelId="{EFD103A6-426A-4B67-9BD3-EFAE7FEBAD48}" type="pres">
      <dgm:prSet presAssocID="{86B28276-DDAA-4DE5-BF78-360D72561A4D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BD48D-9901-4722-9887-DCD0EB38B5C0}" type="pres">
      <dgm:prSet presAssocID="{964BCE91-2AF9-4C6D-A8D0-7C7E36F0A91B}" presName="spacing" presStyleCnt="0"/>
      <dgm:spPr/>
    </dgm:pt>
    <dgm:pt modelId="{E76DC087-1196-4E6D-A9FB-3DD7D1B40E8A}" type="pres">
      <dgm:prSet presAssocID="{A6214D3C-219E-4461-95BF-D621C9B62216}" presName="composite" presStyleCnt="0"/>
      <dgm:spPr/>
    </dgm:pt>
    <dgm:pt modelId="{C3286009-8949-4224-9785-D64729EB8C5A}" type="pres">
      <dgm:prSet presAssocID="{A6214D3C-219E-4461-95BF-D621C9B62216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0070C0"/>
          </a:solidFill>
        </a:ln>
      </dgm:spPr>
    </dgm:pt>
    <dgm:pt modelId="{2D1D9446-D286-490D-9A56-8ACCD4D54A6F}" type="pres">
      <dgm:prSet presAssocID="{A6214D3C-219E-4461-95BF-D621C9B6221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AE5C0-D4D5-419B-AD60-40D0E6FFC7A4}" type="pres">
      <dgm:prSet presAssocID="{25A3699C-BD1F-468B-B499-E9111A0FFFA7}" presName="spacing" presStyleCnt="0"/>
      <dgm:spPr/>
    </dgm:pt>
    <dgm:pt modelId="{0F3C5FA3-DFB1-4C2C-BB04-CA2AEA258F53}" type="pres">
      <dgm:prSet presAssocID="{972FF066-B88D-4579-9098-8CC45BC008CF}" presName="composite" presStyleCnt="0"/>
      <dgm:spPr/>
    </dgm:pt>
    <dgm:pt modelId="{2010D481-B80A-48F7-B6FD-5D0129A40C8D}" type="pres">
      <dgm:prSet presAssocID="{972FF066-B88D-4579-9098-8CC45BC008CF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solidFill>
            <a:srgbClr val="0070C0"/>
          </a:solidFill>
        </a:ln>
      </dgm:spPr>
    </dgm:pt>
    <dgm:pt modelId="{861E369E-DB1C-441F-A5B0-0477DAE17C2A}" type="pres">
      <dgm:prSet presAssocID="{972FF066-B88D-4579-9098-8CC45BC008CF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7AA57-37AB-47B1-A626-023FAB88A9B3}" type="pres">
      <dgm:prSet presAssocID="{063255D0-8354-489D-ACE6-3696B498D7C0}" presName="spacing" presStyleCnt="0"/>
      <dgm:spPr/>
    </dgm:pt>
    <dgm:pt modelId="{12AEF4E4-D9E9-4B84-B42B-621A6259A8FF}" type="pres">
      <dgm:prSet presAssocID="{191D49F2-D549-40D1-BB57-3A1789FA0813}" presName="composite" presStyleCnt="0"/>
      <dgm:spPr/>
    </dgm:pt>
    <dgm:pt modelId="{7DE84C22-1349-45A2-9CEA-8F7FDBBC2953}" type="pres">
      <dgm:prSet presAssocID="{191D49F2-D549-40D1-BB57-3A1789FA0813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0066CC"/>
          </a:solidFill>
        </a:ln>
      </dgm:spPr>
    </dgm:pt>
    <dgm:pt modelId="{7CEB9730-526D-4B17-8B9F-742DDBD7DD2A}" type="pres">
      <dgm:prSet presAssocID="{191D49F2-D549-40D1-BB57-3A1789FA0813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7B05D3-46B9-4AFF-98DE-034EE89DDEF1}" type="presOf" srcId="{86B28276-DDAA-4DE5-BF78-360D72561A4D}" destId="{EFD103A6-426A-4B67-9BD3-EFAE7FEBAD48}" srcOrd="0" destOrd="0" presId="urn:microsoft.com/office/officeart/2005/8/layout/vList3"/>
    <dgm:cxn modelId="{0670D470-ACD8-4B25-AD7B-97263DB06830}" srcId="{F6856DA5-5E25-41A6-8DEA-762F93743F83}" destId="{86B28276-DDAA-4DE5-BF78-360D72561A4D}" srcOrd="0" destOrd="0" parTransId="{A0F154B0-D3C5-41A3-883C-C209558A7B6A}" sibTransId="{964BCE91-2AF9-4C6D-A8D0-7C7E36F0A91B}"/>
    <dgm:cxn modelId="{A170B787-38CA-4C28-979C-BF0B65D996AC}" srcId="{F6856DA5-5E25-41A6-8DEA-762F93743F83}" destId="{972FF066-B88D-4579-9098-8CC45BC008CF}" srcOrd="2" destOrd="0" parTransId="{2C9C66CC-68F0-4D0B-A17F-8E97463AEB8A}" sibTransId="{063255D0-8354-489D-ACE6-3696B498D7C0}"/>
    <dgm:cxn modelId="{2B185906-E2CB-4914-91E4-4B7B2CF8E069}" type="presOf" srcId="{972FF066-B88D-4579-9098-8CC45BC008CF}" destId="{861E369E-DB1C-441F-A5B0-0477DAE17C2A}" srcOrd="0" destOrd="0" presId="urn:microsoft.com/office/officeart/2005/8/layout/vList3"/>
    <dgm:cxn modelId="{49D89A86-D8B9-477A-BE55-752E3F5EE86C}" type="presOf" srcId="{191D49F2-D549-40D1-BB57-3A1789FA0813}" destId="{7CEB9730-526D-4B17-8B9F-742DDBD7DD2A}" srcOrd="0" destOrd="0" presId="urn:microsoft.com/office/officeart/2005/8/layout/vList3"/>
    <dgm:cxn modelId="{B611BC49-305E-4D83-9D2F-809809576D70}" type="presOf" srcId="{F6856DA5-5E25-41A6-8DEA-762F93743F83}" destId="{681C3D5B-539C-434E-AA68-5FA0624F4647}" srcOrd="0" destOrd="0" presId="urn:microsoft.com/office/officeart/2005/8/layout/vList3"/>
    <dgm:cxn modelId="{A006822A-B9C5-4CC7-95D5-1F3858A62B5A}" srcId="{F6856DA5-5E25-41A6-8DEA-762F93743F83}" destId="{191D49F2-D549-40D1-BB57-3A1789FA0813}" srcOrd="3" destOrd="0" parTransId="{A0BA83CA-A333-4ECA-9F0F-7E50EB0D761F}" sibTransId="{0BB41437-62C6-4073-95CB-6AEF5C964037}"/>
    <dgm:cxn modelId="{8448EC19-D446-4074-85B7-52521A454099}" type="presOf" srcId="{A6214D3C-219E-4461-95BF-D621C9B62216}" destId="{2D1D9446-D286-490D-9A56-8ACCD4D54A6F}" srcOrd="0" destOrd="0" presId="urn:microsoft.com/office/officeart/2005/8/layout/vList3"/>
    <dgm:cxn modelId="{39645BC1-36D1-489A-BC8A-E04592FE8DC7}" srcId="{F6856DA5-5E25-41A6-8DEA-762F93743F83}" destId="{A6214D3C-219E-4461-95BF-D621C9B62216}" srcOrd="1" destOrd="0" parTransId="{B46A49DD-AB24-4A8D-AAEB-EA0F7C268198}" sibTransId="{25A3699C-BD1F-468B-B499-E9111A0FFFA7}"/>
    <dgm:cxn modelId="{516DEAC0-CB6C-4DE6-8EAD-4C8F6A445336}" type="presParOf" srcId="{681C3D5B-539C-434E-AA68-5FA0624F4647}" destId="{512204AA-C974-4F13-BB67-617AA754E923}" srcOrd="0" destOrd="0" presId="urn:microsoft.com/office/officeart/2005/8/layout/vList3"/>
    <dgm:cxn modelId="{F6BED02F-7D3B-49B4-B024-A5FAD5816EB7}" type="presParOf" srcId="{512204AA-C974-4F13-BB67-617AA754E923}" destId="{45576C21-52DA-49DB-8343-3EC7D0ABFF36}" srcOrd="0" destOrd="0" presId="urn:microsoft.com/office/officeart/2005/8/layout/vList3"/>
    <dgm:cxn modelId="{0C2D6145-6260-4937-B7E8-0632B8448E6F}" type="presParOf" srcId="{512204AA-C974-4F13-BB67-617AA754E923}" destId="{EFD103A6-426A-4B67-9BD3-EFAE7FEBAD48}" srcOrd="1" destOrd="0" presId="urn:microsoft.com/office/officeart/2005/8/layout/vList3"/>
    <dgm:cxn modelId="{12294B1A-EB0A-480A-ACBD-2CA7493F1C11}" type="presParOf" srcId="{681C3D5B-539C-434E-AA68-5FA0624F4647}" destId="{E0EBD48D-9901-4722-9887-DCD0EB38B5C0}" srcOrd="1" destOrd="0" presId="urn:microsoft.com/office/officeart/2005/8/layout/vList3"/>
    <dgm:cxn modelId="{1FB71B50-0FDC-433E-B4DE-6EA2DEFCF622}" type="presParOf" srcId="{681C3D5B-539C-434E-AA68-5FA0624F4647}" destId="{E76DC087-1196-4E6D-A9FB-3DD7D1B40E8A}" srcOrd="2" destOrd="0" presId="urn:microsoft.com/office/officeart/2005/8/layout/vList3"/>
    <dgm:cxn modelId="{04F878A2-4A17-4278-B5DA-C664C57037E1}" type="presParOf" srcId="{E76DC087-1196-4E6D-A9FB-3DD7D1B40E8A}" destId="{C3286009-8949-4224-9785-D64729EB8C5A}" srcOrd="0" destOrd="0" presId="urn:microsoft.com/office/officeart/2005/8/layout/vList3"/>
    <dgm:cxn modelId="{58B10A0A-B88D-4980-A7E4-B5A26C77008B}" type="presParOf" srcId="{E76DC087-1196-4E6D-A9FB-3DD7D1B40E8A}" destId="{2D1D9446-D286-490D-9A56-8ACCD4D54A6F}" srcOrd="1" destOrd="0" presId="urn:microsoft.com/office/officeart/2005/8/layout/vList3"/>
    <dgm:cxn modelId="{C9EE3CDE-AE27-4420-920D-7C5DA72B985F}" type="presParOf" srcId="{681C3D5B-539C-434E-AA68-5FA0624F4647}" destId="{D87AE5C0-D4D5-419B-AD60-40D0E6FFC7A4}" srcOrd="3" destOrd="0" presId="urn:microsoft.com/office/officeart/2005/8/layout/vList3"/>
    <dgm:cxn modelId="{02B1F5E0-E0D0-4826-AC10-F2C97B82A9EB}" type="presParOf" srcId="{681C3D5B-539C-434E-AA68-5FA0624F4647}" destId="{0F3C5FA3-DFB1-4C2C-BB04-CA2AEA258F53}" srcOrd="4" destOrd="0" presId="urn:microsoft.com/office/officeart/2005/8/layout/vList3"/>
    <dgm:cxn modelId="{7170314E-0A93-435F-ADE8-5C0DD0A3EE7F}" type="presParOf" srcId="{0F3C5FA3-DFB1-4C2C-BB04-CA2AEA258F53}" destId="{2010D481-B80A-48F7-B6FD-5D0129A40C8D}" srcOrd="0" destOrd="0" presId="urn:microsoft.com/office/officeart/2005/8/layout/vList3"/>
    <dgm:cxn modelId="{D1801310-0E9B-4298-B832-99659FAEA03E}" type="presParOf" srcId="{0F3C5FA3-DFB1-4C2C-BB04-CA2AEA258F53}" destId="{861E369E-DB1C-441F-A5B0-0477DAE17C2A}" srcOrd="1" destOrd="0" presId="urn:microsoft.com/office/officeart/2005/8/layout/vList3"/>
    <dgm:cxn modelId="{FDF525C9-852E-4461-82B0-30E68BD8DEEB}" type="presParOf" srcId="{681C3D5B-539C-434E-AA68-5FA0624F4647}" destId="{B277AA57-37AB-47B1-A626-023FAB88A9B3}" srcOrd="5" destOrd="0" presId="urn:microsoft.com/office/officeart/2005/8/layout/vList3"/>
    <dgm:cxn modelId="{EFCF4643-C535-4761-956F-2332B2F084FC}" type="presParOf" srcId="{681C3D5B-539C-434E-AA68-5FA0624F4647}" destId="{12AEF4E4-D9E9-4B84-B42B-621A6259A8FF}" srcOrd="6" destOrd="0" presId="urn:microsoft.com/office/officeart/2005/8/layout/vList3"/>
    <dgm:cxn modelId="{4AB6388C-600D-45E0-AF2C-156B45521EC2}" type="presParOf" srcId="{12AEF4E4-D9E9-4B84-B42B-621A6259A8FF}" destId="{7DE84C22-1349-45A2-9CEA-8F7FDBBC2953}" srcOrd="0" destOrd="0" presId="urn:microsoft.com/office/officeart/2005/8/layout/vList3"/>
    <dgm:cxn modelId="{513676FF-53EC-4C26-8791-1E5A14E017B9}" type="presParOf" srcId="{12AEF4E4-D9E9-4B84-B42B-621A6259A8FF}" destId="{7CEB9730-526D-4B17-8B9F-742DDBD7DD2A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60A9C4-1049-46CF-95B4-13C62F1A778A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BECC8E8A-C30D-463C-B290-5715CE8055ED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noProof="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Индивидуални цели на търговците с енергия, алтернативни мерки или комбинация</a:t>
          </a:r>
        </a:p>
      </dgm:t>
    </dgm:pt>
    <dgm:pt modelId="{F54B9583-8166-4754-856C-DCFDB515FC25}" type="parTrans" cxnId="{28E686D1-D91B-4710-9136-F1F88201B8CC}">
      <dgm:prSet/>
      <dgm:spPr/>
      <dgm:t>
        <a:bodyPr/>
        <a:lstStyle/>
        <a:p>
          <a:endParaRPr lang="en-US"/>
        </a:p>
      </dgm:t>
    </dgm:pt>
    <dgm:pt modelId="{B14C54CD-8345-4AA5-9DC0-55DD42C97AF5}" type="sibTrans" cxnId="{28E686D1-D91B-4710-9136-F1F88201B8CC}">
      <dgm:prSet/>
      <dgm:spPr/>
      <dgm:t>
        <a:bodyPr/>
        <a:lstStyle/>
        <a:p>
          <a:endParaRPr lang="en-US"/>
        </a:p>
      </dgm:t>
    </dgm:pt>
    <dgm:pt modelId="{47EA96C5-F0EF-445E-93DA-972AC41B76DE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Спестяване на определен дял енергия от крайното енергийно потребление на страната  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827938B3-D2CD-499C-9720-C2966F28D647}" type="parTrans" cxnId="{DACF84FE-12DC-42D4-87FE-03F0F3CC8301}">
      <dgm:prSet/>
      <dgm:spPr/>
      <dgm:t>
        <a:bodyPr/>
        <a:lstStyle/>
        <a:p>
          <a:endParaRPr lang="en-US"/>
        </a:p>
      </dgm:t>
    </dgm:pt>
    <dgm:pt modelId="{CF325B14-617F-491C-8860-0F3737DAD0CC}" type="sibTrans" cxnId="{DACF84FE-12DC-42D4-87FE-03F0F3CC8301}">
      <dgm:prSet/>
      <dgm:spPr/>
      <dgm:t>
        <a:bodyPr/>
        <a:lstStyle/>
        <a:p>
          <a:endParaRPr lang="en-US"/>
        </a:p>
      </dgm:t>
    </dgm:pt>
    <dgm:pt modelId="{1037B118-347A-48C3-96E2-96A5EB3890D4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Изпълнение 2014-2020 г.</a:t>
          </a:r>
        </a:p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 smtClean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Изпълнение 2021-2030 </a:t>
          </a: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г.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EC3F556C-3DE1-44E9-B366-EED551468703}" type="parTrans" cxnId="{866C5815-1446-4F8F-B40F-CDA8FC91E9A5}">
      <dgm:prSet/>
      <dgm:spPr/>
      <dgm:t>
        <a:bodyPr/>
        <a:lstStyle/>
        <a:p>
          <a:endParaRPr lang="en-US"/>
        </a:p>
      </dgm:t>
    </dgm:pt>
    <dgm:pt modelId="{29CC6275-E331-4938-8106-3A0CA01E047F}" type="sibTrans" cxnId="{866C5815-1446-4F8F-B40F-CDA8FC91E9A5}">
      <dgm:prSet/>
      <dgm:spPr/>
      <dgm:t>
        <a:bodyPr/>
        <a:lstStyle/>
        <a:p>
          <a:endParaRPr lang="en-US"/>
        </a:p>
      </dgm:t>
    </dgm:pt>
    <dgm:pt modelId="{C0113C01-ADA4-4C01-9216-423560FB83DB}" type="pres">
      <dgm:prSet presAssocID="{E860A9C4-1049-46CF-95B4-13C62F1A778A}" presName="linearFlow" presStyleCnt="0">
        <dgm:presLayoutVars>
          <dgm:dir/>
          <dgm:resizeHandles val="exact"/>
        </dgm:presLayoutVars>
      </dgm:prSet>
      <dgm:spPr/>
    </dgm:pt>
    <dgm:pt modelId="{3D745793-2B41-47CA-818E-122CBEBF7FAA}" type="pres">
      <dgm:prSet presAssocID="{BECC8E8A-C30D-463C-B290-5715CE8055ED}" presName="composite" presStyleCnt="0"/>
      <dgm:spPr/>
    </dgm:pt>
    <dgm:pt modelId="{72DFCFB9-71BC-4534-AD41-6AAAFDC634CE}" type="pres">
      <dgm:prSet presAssocID="{BECC8E8A-C30D-463C-B290-5715CE8055ED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3366CC"/>
          </a:solidFill>
        </a:ln>
      </dgm:spPr>
    </dgm:pt>
    <dgm:pt modelId="{EFCFB05B-A7E8-4E60-947D-B996707D7737}" type="pres">
      <dgm:prSet presAssocID="{BECC8E8A-C30D-463C-B290-5715CE8055E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7208D-7A1E-40A1-85E0-0296277096D6}" type="pres">
      <dgm:prSet presAssocID="{B14C54CD-8345-4AA5-9DC0-55DD42C97AF5}" presName="spacing" presStyleCnt="0"/>
      <dgm:spPr/>
    </dgm:pt>
    <dgm:pt modelId="{247A1E93-A007-4120-8305-C82949A8BD75}" type="pres">
      <dgm:prSet presAssocID="{47EA96C5-F0EF-445E-93DA-972AC41B76DE}" presName="composite" presStyleCnt="0"/>
      <dgm:spPr/>
    </dgm:pt>
    <dgm:pt modelId="{C8CBFAA9-23C1-4E8C-BE35-1E57B0C0526C}" type="pres">
      <dgm:prSet presAssocID="{47EA96C5-F0EF-445E-93DA-972AC41B76DE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rgbClr val="0066CC"/>
          </a:solidFill>
        </a:ln>
      </dgm:spPr>
    </dgm:pt>
    <dgm:pt modelId="{4B4A27E3-B946-4837-A90D-B9045E13D9B3}" type="pres">
      <dgm:prSet presAssocID="{47EA96C5-F0EF-445E-93DA-972AC41B76DE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E9BCF7-B822-4898-A2DE-3ED30B35D205}" type="pres">
      <dgm:prSet presAssocID="{CF325B14-617F-491C-8860-0F3737DAD0CC}" presName="spacing" presStyleCnt="0"/>
      <dgm:spPr/>
    </dgm:pt>
    <dgm:pt modelId="{F3A91BC6-741C-4D7C-B7AD-2BE784FE4318}" type="pres">
      <dgm:prSet presAssocID="{1037B118-347A-48C3-96E2-96A5EB3890D4}" presName="composite" presStyleCnt="0"/>
      <dgm:spPr/>
    </dgm:pt>
    <dgm:pt modelId="{E3A2C352-4DF5-45F2-9635-EABE9D1BB7F1}" type="pres">
      <dgm:prSet presAssocID="{1037B118-347A-48C3-96E2-96A5EB3890D4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solidFill>
            <a:srgbClr val="3366CC"/>
          </a:solidFill>
        </a:ln>
      </dgm:spPr>
    </dgm:pt>
    <dgm:pt modelId="{C3665196-1695-455F-AF4C-AA16685ED215}" type="pres">
      <dgm:prSet presAssocID="{1037B118-347A-48C3-96E2-96A5EB3890D4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18291A-7D3F-49DF-BAEF-71D6199E8D97}" type="presOf" srcId="{1037B118-347A-48C3-96E2-96A5EB3890D4}" destId="{C3665196-1695-455F-AF4C-AA16685ED215}" srcOrd="0" destOrd="0" presId="urn:microsoft.com/office/officeart/2005/8/layout/vList3"/>
    <dgm:cxn modelId="{DACF84FE-12DC-42D4-87FE-03F0F3CC8301}" srcId="{E860A9C4-1049-46CF-95B4-13C62F1A778A}" destId="{47EA96C5-F0EF-445E-93DA-972AC41B76DE}" srcOrd="1" destOrd="0" parTransId="{827938B3-D2CD-499C-9720-C2966F28D647}" sibTransId="{CF325B14-617F-491C-8860-0F3737DAD0CC}"/>
    <dgm:cxn modelId="{866C5815-1446-4F8F-B40F-CDA8FC91E9A5}" srcId="{E860A9C4-1049-46CF-95B4-13C62F1A778A}" destId="{1037B118-347A-48C3-96E2-96A5EB3890D4}" srcOrd="2" destOrd="0" parTransId="{EC3F556C-3DE1-44E9-B366-EED551468703}" sibTransId="{29CC6275-E331-4938-8106-3A0CA01E047F}"/>
    <dgm:cxn modelId="{28E686D1-D91B-4710-9136-F1F88201B8CC}" srcId="{E860A9C4-1049-46CF-95B4-13C62F1A778A}" destId="{BECC8E8A-C30D-463C-B290-5715CE8055ED}" srcOrd="0" destOrd="0" parTransId="{F54B9583-8166-4754-856C-DCFDB515FC25}" sibTransId="{B14C54CD-8345-4AA5-9DC0-55DD42C97AF5}"/>
    <dgm:cxn modelId="{30555E5F-43D3-48C9-95CD-39D8EF53FA46}" type="presOf" srcId="{E860A9C4-1049-46CF-95B4-13C62F1A778A}" destId="{C0113C01-ADA4-4C01-9216-423560FB83DB}" srcOrd="0" destOrd="0" presId="urn:microsoft.com/office/officeart/2005/8/layout/vList3"/>
    <dgm:cxn modelId="{261F8387-ACB0-4A73-A032-AE59A72FD134}" type="presOf" srcId="{BECC8E8A-C30D-463C-B290-5715CE8055ED}" destId="{EFCFB05B-A7E8-4E60-947D-B996707D7737}" srcOrd="0" destOrd="0" presId="urn:microsoft.com/office/officeart/2005/8/layout/vList3"/>
    <dgm:cxn modelId="{FC1E962B-AE88-4525-A909-D06C6F707E9B}" type="presOf" srcId="{47EA96C5-F0EF-445E-93DA-972AC41B76DE}" destId="{4B4A27E3-B946-4837-A90D-B9045E13D9B3}" srcOrd="0" destOrd="0" presId="urn:microsoft.com/office/officeart/2005/8/layout/vList3"/>
    <dgm:cxn modelId="{798DE526-2DC8-4931-82A9-5C69C0B654E0}" type="presParOf" srcId="{C0113C01-ADA4-4C01-9216-423560FB83DB}" destId="{3D745793-2B41-47CA-818E-122CBEBF7FAA}" srcOrd="0" destOrd="0" presId="urn:microsoft.com/office/officeart/2005/8/layout/vList3"/>
    <dgm:cxn modelId="{D9E0FC1B-0019-4473-9633-3547DB10BF3B}" type="presParOf" srcId="{3D745793-2B41-47CA-818E-122CBEBF7FAA}" destId="{72DFCFB9-71BC-4534-AD41-6AAAFDC634CE}" srcOrd="0" destOrd="0" presId="urn:microsoft.com/office/officeart/2005/8/layout/vList3"/>
    <dgm:cxn modelId="{3FC648F3-D497-448B-A777-E3F658E88594}" type="presParOf" srcId="{3D745793-2B41-47CA-818E-122CBEBF7FAA}" destId="{EFCFB05B-A7E8-4E60-947D-B996707D7737}" srcOrd="1" destOrd="0" presId="urn:microsoft.com/office/officeart/2005/8/layout/vList3"/>
    <dgm:cxn modelId="{7BD81BA4-110E-4741-AADB-DC39299BC93D}" type="presParOf" srcId="{C0113C01-ADA4-4C01-9216-423560FB83DB}" destId="{99E7208D-7A1E-40A1-85E0-0296277096D6}" srcOrd="1" destOrd="0" presId="urn:microsoft.com/office/officeart/2005/8/layout/vList3"/>
    <dgm:cxn modelId="{386E3874-955A-47FF-B8B5-C8138769A8EB}" type="presParOf" srcId="{C0113C01-ADA4-4C01-9216-423560FB83DB}" destId="{247A1E93-A007-4120-8305-C82949A8BD75}" srcOrd="2" destOrd="0" presId="urn:microsoft.com/office/officeart/2005/8/layout/vList3"/>
    <dgm:cxn modelId="{FB15BCEE-2DEF-4EF5-874C-A2E3FC257DC2}" type="presParOf" srcId="{247A1E93-A007-4120-8305-C82949A8BD75}" destId="{C8CBFAA9-23C1-4E8C-BE35-1E57B0C0526C}" srcOrd="0" destOrd="0" presId="urn:microsoft.com/office/officeart/2005/8/layout/vList3"/>
    <dgm:cxn modelId="{4C09948A-7DE4-4BA6-AD9A-D1D186AEF8D7}" type="presParOf" srcId="{247A1E93-A007-4120-8305-C82949A8BD75}" destId="{4B4A27E3-B946-4837-A90D-B9045E13D9B3}" srcOrd="1" destOrd="0" presId="urn:microsoft.com/office/officeart/2005/8/layout/vList3"/>
    <dgm:cxn modelId="{3E07F754-35BC-42D5-8067-2C9DA1946B75}" type="presParOf" srcId="{C0113C01-ADA4-4C01-9216-423560FB83DB}" destId="{BFE9BCF7-B822-4898-A2DE-3ED30B35D205}" srcOrd="3" destOrd="0" presId="urn:microsoft.com/office/officeart/2005/8/layout/vList3"/>
    <dgm:cxn modelId="{C996BC47-9487-4C75-A46C-5FB5C93CE854}" type="presParOf" srcId="{C0113C01-ADA4-4C01-9216-423560FB83DB}" destId="{F3A91BC6-741C-4D7C-B7AD-2BE784FE4318}" srcOrd="4" destOrd="0" presId="urn:microsoft.com/office/officeart/2005/8/layout/vList3"/>
    <dgm:cxn modelId="{DE37A3F7-D65B-4AE6-838C-2F3EB56EEA23}" type="presParOf" srcId="{F3A91BC6-741C-4D7C-B7AD-2BE784FE4318}" destId="{E3A2C352-4DF5-45F2-9635-EABE9D1BB7F1}" srcOrd="0" destOrd="0" presId="urn:microsoft.com/office/officeart/2005/8/layout/vList3"/>
    <dgm:cxn modelId="{B24C7C05-ED24-453C-BD50-4855D42A3A2B}" type="presParOf" srcId="{F3A91BC6-741C-4D7C-B7AD-2BE784FE4318}" destId="{C3665196-1695-455F-AF4C-AA16685ED21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6AA1F7-C607-47E6-B03E-D3DFBC1E62D4}" type="doc">
      <dgm:prSet loTypeId="urn:microsoft.com/office/officeart/2011/layout/CircleProcess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E38B1D-DC13-479E-8EBB-01A0ED0B04D2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Кумулативна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цел по </a:t>
          </a:r>
          <a:r>
            <a:rPr kumimoji="0" lang="bg-BG" sz="11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чл. 7</a:t>
          </a:r>
          <a:endParaRPr kumimoji="0" lang="bg-BG" sz="1100" b="0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2014-2020</a:t>
          </a:r>
        </a:p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1 942,7 </a:t>
          </a:r>
          <a:r>
            <a:rPr kumimoji="0" lang="en-US" sz="1100" b="1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endParaRPr kumimoji="0" lang="en-US" sz="1100" b="1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gm:t>
    </dgm:pt>
    <dgm:pt modelId="{8E1EBFA4-D0A1-4775-82D8-973AAF2D8800}" type="parTrans" cxnId="{27112F00-C2B8-42F2-83DE-D91A443537C1}">
      <dgm:prSet/>
      <dgm:spPr/>
      <dgm:t>
        <a:bodyPr/>
        <a:lstStyle/>
        <a:p>
          <a:endParaRPr lang="en-US"/>
        </a:p>
      </dgm:t>
    </dgm:pt>
    <dgm:pt modelId="{1762606E-F665-4886-BE2C-D64E0DD0452D}" type="sibTrans" cxnId="{27112F00-C2B8-42F2-83DE-D91A443537C1}">
      <dgm:prSet/>
      <dgm:spPr/>
      <dgm:t>
        <a:bodyPr/>
        <a:lstStyle/>
        <a:p>
          <a:endParaRPr lang="en-US"/>
        </a:p>
      </dgm:t>
    </dgm:pt>
    <dgm:pt modelId="{279ABE43-6C60-4713-A2E6-7E95AF3BFAF9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Алтернативна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</a:t>
          </a: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мярка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2</a:t>
          </a:r>
        </a:p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̴ 85,5 </a:t>
          </a: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/г.</a:t>
          </a:r>
          <a:endParaRPr kumimoji="0" lang="en-US" sz="1200" b="0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gm:t>
    </dgm:pt>
    <dgm:pt modelId="{CFAC2301-AA42-4D12-9F7C-1CE6F735DE97}" type="parTrans" cxnId="{F47134B2-7169-45FE-8A87-24F50C0A61E0}">
      <dgm:prSet/>
      <dgm:spPr/>
      <dgm:t>
        <a:bodyPr/>
        <a:lstStyle/>
        <a:p>
          <a:endParaRPr lang="en-US"/>
        </a:p>
      </dgm:t>
    </dgm:pt>
    <dgm:pt modelId="{A6E1C23F-DD80-4FDF-B00E-D019BA4992E5}" type="sibTrans" cxnId="{F47134B2-7169-45FE-8A87-24F50C0A61E0}">
      <dgm:prSet/>
      <dgm:spPr/>
      <dgm:t>
        <a:bodyPr/>
        <a:lstStyle/>
        <a:p>
          <a:endParaRPr lang="en-US"/>
        </a:p>
      </dgm:t>
    </dgm:pt>
    <dgm:pt modelId="{B521091D-01CE-4578-A028-9B89C8EBBCA9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Кумулативен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 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остатък за търговците с енергия</a:t>
          </a:r>
        </a:p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1 283,4 </a:t>
          </a:r>
          <a:r>
            <a:rPr kumimoji="0" lang="en-US" sz="1100" b="1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bg-BG" sz="11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*</a:t>
          </a:r>
          <a:endParaRPr kumimoji="0" lang="en-US" sz="1100" b="1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gm:t>
    </dgm:pt>
    <dgm:pt modelId="{7EEA980D-80F5-45A4-B80C-D6D8C78EBF0A}" type="parTrans" cxnId="{E84F2BF1-5ECF-415C-A198-DDF57D6E6C55}">
      <dgm:prSet/>
      <dgm:spPr/>
      <dgm:t>
        <a:bodyPr/>
        <a:lstStyle/>
        <a:p>
          <a:endParaRPr lang="en-US"/>
        </a:p>
      </dgm:t>
    </dgm:pt>
    <dgm:pt modelId="{41C7FD51-E1AA-4BD8-8F71-1A1C4F4E0463}" type="sibTrans" cxnId="{E84F2BF1-5ECF-415C-A198-DDF57D6E6C55}">
      <dgm:prSet/>
      <dgm:spPr/>
      <dgm:t>
        <a:bodyPr/>
        <a:lstStyle/>
        <a:p>
          <a:endParaRPr lang="en-US"/>
        </a:p>
      </dgm:t>
    </dgm:pt>
    <dgm:pt modelId="{95F4CA2D-49D0-4373-9AD7-34A7AA4350F8}">
      <dgm:prSet custT="1"/>
      <dgm:spPr>
        <a:ln>
          <a:solidFill>
            <a:srgbClr val="002060"/>
          </a:solidFill>
        </a:ln>
      </dgm:spPr>
      <dgm:t>
        <a:bodyPr/>
        <a:lstStyle/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Алтернативна мярка 1</a:t>
          </a:r>
        </a:p>
        <a:p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̴ 70 </a:t>
          </a:r>
          <a:r>
            <a:rPr kumimoji="0" lang="en-US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/г.</a:t>
          </a:r>
        </a:p>
      </dgm:t>
    </dgm:pt>
    <dgm:pt modelId="{BC4AB19A-0497-47FC-A2E0-B6DD82776C92}" type="parTrans" cxnId="{CAEC6EEE-B3DB-489C-AED5-F63FB29E7563}">
      <dgm:prSet/>
      <dgm:spPr/>
      <dgm:t>
        <a:bodyPr/>
        <a:lstStyle/>
        <a:p>
          <a:endParaRPr lang="en-US"/>
        </a:p>
      </dgm:t>
    </dgm:pt>
    <dgm:pt modelId="{A0916ABA-5248-4C57-AC84-C8BBDDF1B744}" type="sibTrans" cxnId="{CAEC6EEE-B3DB-489C-AED5-F63FB29E7563}">
      <dgm:prSet/>
      <dgm:spPr/>
      <dgm:t>
        <a:bodyPr/>
        <a:lstStyle/>
        <a:p>
          <a:endParaRPr lang="en-US"/>
        </a:p>
      </dgm:t>
    </dgm:pt>
    <dgm:pt modelId="{0CC74CBC-4E88-4FAF-80DD-C84712EDDE90}" type="pres">
      <dgm:prSet presAssocID="{196AA1F7-C607-47E6-B03E-D3DFBC1E62D4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0BBFDDF-785B-4D26-9F96-F92DE8F4AAB9}" type="pres">
      <dgm:prSet presAssocID="{B521091D-01CE-4578-A028-9B89C8EBBCA9}" presName="Accent4" presStyleCnt="0"/>
      <dgm:spPr/>
    </dgm:pt>
    <dgm:pt modelId="{F9145C02-2AD3-4D98-8AB0-7B37930FB6C1}" type="pres">
      <dgm:prSet presAssocID="{B521091D-01CE-4578-A028-9B89C8EBBCA9}" presName="Accent" presStyleLbl="node1" presStyleIdx="0" presStyleCnt="4"/>
      <dgm:spPr>
        <a:solidFill>
          <a:schemeClr val="bg1">
            <a:lumMod val="85000"/>
          </a:schemeClr>
        </a:solidFill>
        <a:ln>
          <a:solidFill>
            <a:srgbClr val="002060"/>
          </a:solidFill>
        </a:ln>
      </dgm:spPr>
    </dgm:pt>
    <dgm:pt modelId="{A93DC26E-8AB0-4AC2-8F22-15926364C6C0}" type="pres">
      <dgm:prSet presAssocID="{B521091D-01CE-4578-A028-9B89C8EBBCA9}" presName="ParentBackground4" presStyleCnt="0"/>
      <dgm:spPr/>
    </dgm:pt>
    <dgm:pt modelId="{6F89ADC2-6475-456E-A9FE-991B065098BB}" type="pres">
      <dgm:prSet presAssocID="{B521091D-01CE-4578-A028-9B89C8EBBCA9}" presName="ParentBackground" presStyleLbl="fgAcc1" presStyleIdx="0" presStyleCnt="4"/>
      <dgm:spPr/>
      <dgm:t>
        <a:bodyPr/>
        <a:lstStyle/>
        <a:p>
          <a:endParaRPr lang="en-US"/>
        </a:p>
      </dgm:t>
    </dgm:pt>
    <dgm:pt modelId="{C351EF8B-6F88-4A5D-AACC-0686255E8E6D}" type="pres">
      <dgm:prSet presAssocID="{B521091D-01CE-4578-A028-9B89C8EBBCA9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01B23-3376-40B6-A9A6-5BA322EDDD01}" type="pres">
      <dgm:prSet presAssocID="{279ABE43-6C60-4713-A2E6-7E95AF3BFAF9}" presName="Accent3" presStyleCnt="0"/>
      <dgm:spPr/>
    </dgm:pt>
    <dgm:pt modelId="{0F64DC9E-300C-4FF5-AD4B-B9715DDCD8C1}" type="pres">
      <dgm:prSet presAssocID="{279ABE43-6C60-4713-A2E6-7E95AF3BFAF9}" presName="Accent" presStyleLbl="node1" presStyleIdx="1" presStyleCnt="4"/>
      <dgm:spPr>
        <a:solidFill>
          <a:schemeClr val="bg1">
            <a:lumMod val="95000"/>
          </a:schemeClr>
        </a:solidFill>
        <a:ln>
          <a:solidFill>
            <a:srgbClr val="002060"/>
          </a:solidFill>
        </a:ln>
      </dgm:spPr>
    </dgm:pt>
    <dgm:pt modelId="{18797B3C-202C-4626-BC21-023D8073542B}" type="pres">
      <dgm:prSet presAssocID="{279ABE43-6C60-4713-A2E6-7E95AF3BFAF9}" presName="ParentBackground3" presStyleCnt="0"/>
      <dgm:spPr/>
    </dgm:pt>
    <dgm:pt modelId="{0F339B7A-4FCD-4885-8617-7ED38309250A}" type="pres">
      <dgm:prSet presAssocID="{279ABE43-6C60-4713-A2E6-7E95AF3BFAF9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AE6B45E4-0BE7-4FDB-85ED-A4BC8F9B830C}" type="pres">
      <dgm:prSet presAssocID="{279ABE43-6C60-4713-A2E6-7E95AF3BFAF9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52551-99A8-49E9-AA55-19892ADAB283}" type="pres">
      <dgm:prSet presAssocID="{95F4CA2D-49D0-4373-9AD7-34A7AA4350F8}" presName="Accent2" presStyleCnt="0"/>
      <dgm:spPr/>
    </dgm:pt>
    <dgm:pt modelId="{1F9D87E5-AD95-4C70-AB2B-1BD73593882D}" type="pres">
      <dgm:prSet presAssocID="{95F4CA2D-49D0-4373-9AD7-34A7AA4350F8}" presName="Accent" presStyleLbl="node1" presStyleIdx="2" presStyleCnt="4"/>
      <dgm:spPr>
        <a:solidFill>
          <a:schemeClr val="bg1">
            <a:lumMod val="85000"/>
          </a:schemeClr>
        </a:solidFill>
        <a:ln>
          <a:solidFill>
            <a:srgbClr val="002060"/>
          </a:solidFill>
        </a:ln>
      </dgm:spPr>
    </dgm:pt>
    <dgm:pt modelId="{1F0B6C09-4E5C-433D-B62F-63EE45C0BF98}" type="pres">
      <dgm:prSet presAssocID="{95F4CA2D-49D0-4373-9AD7-34A7AA4350F8}" presName="ParentBackground2" presStyleCnt="0"/>
      <dgm:spPr/>
    </dgm:pt>
    <dgm:pt modelId="{55B239BF-E79C-42F2-9D48-37493F5A3D53}" type="pres">
      <dgm:prSet presAssocID="{95F4CA2D-49D0-4373-9AD7-34A7AA4350F8}" presName="ParentBackground" presStyleLbl="fgAcc1" presStyleIdx="2" presStyleCnt="4"/>
      <dgm:spPr/>
      <dgm:t>
        <a:bodyPr/>
        <a:lstStyle/>
        <a:p>
          <a:endParaRPr lang="en-US"/>
        </a:p>
      </dgm:t>
    </dgm:pt>
    <dgm:pt modelId="{08B48172-EF17-4633-9BBE-0B161824F515}" type="pres">
      <dgm:prSet presAssocID="{95F4CA2D-49D0-4373-9AD7-34A7AA4350F8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ED8D07-2579-46A2-958C-73C95347AD5F}" type="pres">
      <dgm:prSet presAssocID="{D5E38B1D-DC13-479E-8EBB-01A0ED0B04D2}" presName="Accent1" presStyleCnt="0"/>
      <dgm:spPr/>
    </dgm:pt>
    <dgm:pt modelId="{DDC3BFD6-1DDC-4648-8248-5A100D027D71}" type="pres">
      <dgm:prSet presAssocID="{D5E38B1D-DC13-479E-8EBB-01A0ED0B04D2}" presName="Accent" presStyleLbl="node1" presStyleIdx="3" presStyleCnt="4"/>
      <dgm:spPr>
        <a:solidFill>
          <a:schemeClr val="bg1">
            <a:lumMod val="85000"/>
          </a:schemeClr>
        </a:solidFill>
        <a:ln>
          <a:solidFill>
            <a:srgbClr val="002060"/>
          </a:solidFill>
        </a:ln>
      </dgm:spPr>
    </dgm:pt>
    <dgm:pt modelId="{5FB7CFC2-ECD5-40AE-93E9-ABE97B37CA9E}" type="pres">
      <dgm:prSet presAssocID="{D5E38B1D-DC13-479E-8EBB-01A0ED0B04D2}" presName="ParentBackground1" presStyleCnt="0"/>
      <dgm:spPr/>
    </dgm:pt>
    <dgm:pt modelId="{9B5FD2C6-C784-4493-AEF8-739EEB991B6E}" type="pres">
      <dgm:prSet presAssocID="{D5E38B1D-DC13-479E-8EBB-01A0ED0B04D2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FED1F477-D295-4BD0-A73F-D0277326014E}" type="pres">
      <dgm:prSet presAssocID="{D5E38B1D-DC13-479E-8EBB-01A0ED0B04D2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516E21-76B7-4A4E-895C-71745476FB2C}" type="presOf" srcId="{95F4CA2D-49D0-4373-9AD7-34A7AA4350F8}" destId="{55B239BF-E79C-42F2-9D48-37493F5A3D53}" srcOrd="0" destOrd="0" presId="urn:microsoft.com/office/officeart/2011/layout/CircleProcess"/>
    <dgm:cxn modelId="{27112F00-C2B8-42F2-83DE-D91A443537C1}" srcId="{196AA1F7-C607-47E6-B03E-D3DFBC1E62D4}" destId="{D5E38B1D-DC13-479E-8EBB-01A0ED0B04D2}" srcOrd="0" destOrd="0" parTransId="{8E1EBFA4-D0A1-4775-82D8-973AAF2D8800}" sibTransId="{1762606E-F665-4886-BE2C-D64E0DD0452D}"/>
    <dgm:cxn modelId="{AA86E891-024B-42F1-8445-FC36C60793AA}" type="presOf" srcId="{196AA1F7-C607-47E6-B03E-D3DFBC1E62D4}" destId="{0CC74CBC-4E88-4FAF-80DD-C84712EDDE90}" srcOrd="0" destOrd="0" presId="urn:microsoft.com/office/officeart/2011/layout/CircleProcess"/>
    <dgm:cxn modelId="{38D9A96D-FA78-4F12-8DCD-9E4CE9F92815}" type="presOf" srcId="{95F4CA2D-49D0-4373-9AD7-34A7AA4350F8}" destId="{08B48172-EF17-4633-9BBE-0B161824F515}" srcOrd="1" destOrd="0" presId="urn:microsoft.com/office/officeart/2011/layout/CircleProcess"/>
    <dgm:cxn modelId="{81B48FBB-C671-4176-BACF-1323E0173818}" type="presOf" srcId="{D5E38B1D-DC13-479E-8EBB-01A0ED0B04D2}" destId="{9B5FD2C6-C784-4493-AEF8-739EEB991B6E}" srcOrd="0" destOrd="0" presId="urn:microsoft.com/office/officeart/2011/layout/CircleProcess"/>
    <dgm:cxn modelId="{B55D61AC-52B3-4943-A2AF-7E1619CCA4C4}" type="presOf" srcId="{279ABE43-6C60-4713-A2E6-7E95AF3BFAF9}" destId="{AE6B45E4-0BE7-4FDB-85ED-A4BC8F9B830C}" srcOrd="1" destOrd="0" presId="urn:microsoft.com/office/officeart/2011/layout/CircleProcess"/>
    <dgm:cxn modelId="{0C81E99A-7FF0-4BF1-B908-37571A647077}" type="presOf" srcId="{B521091D-01CE-4578-A028-9B89C8EBBCA9}" destId="{6F89ADC2-6475-456E-A9FE-991B065098BB}" srcOrd="0" destOrd="0" presId="urn:microsoft.com/office/officeart/2011/layout/CircleProcess"/>
    <dgm:cxn modelId="{16FBD3B0-9F76-4270-AE5C-05A4863FFC9E}" type="presOf" srcId="{D5E38B1D-DC13-479E-8EBB-01A0ED0B04D2}" destId="{FED1F477-D295-4BD0-A73F-D0277326014E}" srcOrd="1" destOrd="0" presId="urn:microsoft.com/office/officeart/2011/layout/CircleProcess"/>
    <dgm:cxn modelId="{0224D00B-494D-487C-90E5-B555F37C327E}" type="presOf" srcId="{B521091D-01CE-4578-A028-9B89C8EBBCA9}" destId="{C351EF8B-6F88-4A5D-AACC-0686255E8E6D}" srcOrd="1" destOrd="0" presId="urn:microsoft.com/office/officeart/2011/layout/CircleProcess"/>
    <dgm:cxn modelId="{CAEC6EEE-B3DB-489C-AED5-F63FB29E7563}" srcId="{196AA1F7-C607-47E6-B03E-D3DFBC1E62D4}" destId="{95F4CA2D-49D0-4373-9AD7-34A7AA4350F8}" srcOrd="1" destOrd="0" parTransId="{BC4AB19A-0497-47FC-A2E0-B6DD82776C92}" sibTransId="{A0916ABA-5248-4C57-AC84-C8BBDDF1B744}"/>
    <dgm:cxn modelId="{E84F2BF1-5ECF-415C-A198-DDF57D6E6C55}" srcId="{196AA1F7-C607-47E6-B03E-D3DFBC1E62D4}" destId="{B521091D-01CE-4578-A028-9B89C8EBBCA9}" srcOrd="3" destOrd="0" parTransId="{7EEA980D-80F5-45A4-B80C-D6D8C78EBF0A}" sibTransId="{41C7FD51-E1AA-4BD8-8F71-1A1C4F4E0463}"/>
    <dgm:cxn modelId="{F47134B2-7169-45FE-8A87-24F50C0A61E0}" srcId="{196AA1F7-C607-47E6-B03E-D3DFBC1E62D4}" destId="{279ABE43-6C60-4713-A2E6-7E95AF3BFAF9}" srcOrd="2" destOrd="0" parTransId="{CFAC2301-AA42-4D12-9F7C-1CE6F735DE97}" sibTransId="{A6E1C23F-DD80-4FDF-B00E-D019BA4992E5}"/>
    <dgm:cxn modelId="{A2FC0EBA-4439-44C4-ADAE-88B3C1073307}" type="presOf" srcId="{279ABE43-6C60-4713-A2E6-7E95AF3BFAF9}" destId="{0F339B7A-4FCD-4885-8617-7ED38309250A}" srcOrd="0" destOrd="0" presId="urn:microsoft.com/office/officeart/2011/layout/CircleProcess"/>
    <dgm:cxn modelId="{F5D2DCC4-31C7-45D6-BBDA-2B122AD2DB1B}" type="presParOf" srcId="{0CC74CBC-4E88-4FAF-80DD-C84712EDDE90}" destId="{40BBFDDF-785B-4D26-9F96-F92DE8F4AAB9}" srcOrd="0" destOrd="0" presId="urn:microsoft.com/office/officeart/2011/layout/CircleProcess"/>
    <dgm:cxn modelId="{876DEB18-C9E6-4F27-820E-C511BB2C609D}" type="presParOf" srcId="{40BBFDDF-785B-4D26-9F96-F92DE8F4AAB9}" destId="{F9145C02-2AD3-4D98-8AB0-7B37930FB6C1}" srcOrd="0" destOrd="0" presId="urn:microsoft.com/office/officeart/2011/layout/CircleProcess"/>
    <dgm:cxn modelId="{E580B0FF-A8E0-497D-A8FE-8AE6CF26C7A5}" type="presParOf" srcId="{0CC74CBC-4E88-4FAF-80DD-C84712EDDE90}" destId="{A93DC26E-8AB0-4AC2-8F22-15926364C6C0}" srcOrd="1" destOrd="0" presId="urn:microsoft.com/office/officeart/2011/layout/CircleProcess"/>
    <dgm:cxn modelId="{BB4AD23B-C172-4B06-B361-1CC682CDE8A4}" type="presParOf" srcId="{A93DC26E-8AB0-4AC2-8F22-15926364C6C0}" destId="{6F89ADC2-6475-456E-A9FE-991B065098BB}" srcOrd="0" destOrd="0" presId="urn:microsoft.com/office/officeart/2011/layout/CircleProcess"/>
    <dgm:cxn modelId="{C5A687E6-6C1D-4D80-842E-295A92EF0F90}" type="presParOf" srcId="{0CC74CBC-4E88-4FAF-80DD-C84712EDDE90}" destId="{C351EF8B-6F88-4A5D-AACC-0686255E8E6D}" srcOrd="2" destOrd="0" presId="urn:microsoft.com/office/officeart/2011/layout/CircleProcess"/>
    <dgm:cxn modelId="{000AF528-2F44-4A2A-ACFE-9077B8138C52}" type="presParOf" srcId="{0CC74CBC-4E88-4FAF-80DD-C84712EDDE90}" destId="{8CF01B23-3376-40B6-A9A6-5BA322EDDD01}" srcOrd="3" destOrd="0" presId="urn:microsoft.com/office/officeart/2011/layout/CircleProcess"/>
    <dgm:cxn modelId="{F4C53861-118F-4FD5-95A4-92733EBC824D}" type="presParOf" srcId="{8CF01B23-3376-40B6-A9A6-5BA322EDDD01}" destId="{0F64DC9E-300C-4FF5-AD4B-B9715DDCD8C1}" srcOrd="0" destOrd="0" presId="urn:microsoft.com/office/officeart/2011/layout/CircleProcess"/>
    <dgm:cxn modelId="{D588D7DF-2755-40AA-A0D5-97435A42FB6C}" type="presParOf" srcId="{0CC74CBC-4E88-4FAF-80DD-C84712EDDE90}" destId="{18797B3C-202C-4626-BC21-023D8073542B}" srcOrd="4" destOrd="0" presId="urn:microsoft.com/office/officeart/2011/layout/CircleProcess"/>
    <dgm:cxn modelId="{8F2F587F-6183-462E-A415-DBF5A036C2B5}" type="presParOf" srcId="{18797B3C-202C-4626-BC21-023D8073542B}" destId="{0F339B7A-4FCD-4885-8617-7ED38309250A}" srcOrd="0" destOrd="0" presId="urn:microsoft.com/office/officeart/2011/layout/CircleProcess"/>
    <dgm:cxn modelId="{A88A3D0B-B1E9-41E1-A263-C82672E5C89A}" type="presParOf" srcId="{0CC74CBC-4E88-4FAF-80DD-C84712EDDE90}" destId="{AE6B45E4-0BE7-4FDB-85ED-A4BC8F9B830C}" srcOrd="5" destOrd="0" presId="urn:microsoft.com/office/officeart/2011/layout/CircleProcess"/>
    <dgm:cxn modelId="{E7AC0ED5-D209-49AE-90FC-00811FDFC3D0}" type="presParOf" srcId="{0CC74CBC-4E88-4FAF-80DD-C84712EDDE90}" destId="{FD952551-99A8-49E9-AA55-19892ADAB283}" srcOrd="6" destOrd="0" presId="urn:microsoft.com/office/officeart/2011/layout/CircleProcess"/>
    <dgm:cxn modelId="{03591D2C-E1F5-4966-A7D6-9CD889DC8430}" type="presParOf" srcId="{FD952551-99A8-49E9-AA55-19892ADAB283}" destId="{1F9D87E5-AD95-4C70-AB2B-1BD73593882D}" srcOrd="0" destOrd="0" presId="urn:microsoft.com/office/officeart/2011/layout/CircleProcess"/>
    <dgm:cxn modelId="{360649C9-E8C4-4BD0-BE99-5A64BCEF7B3B}" type="presParOf" srcId="{0CC74CBC-4E88-4FAF-80DD-C84712EDDE90}" destId="{1F0B6C09-4E5C-433D-B62F-63EE45C0BF98}" srcOrd="7" destOrd="0" presId="urn:microsoft.com/office/officeart/2011/layout/CircleProcess"/>
    <dgm:cxn modelId="{2A7B486C-A7B8-4742-BB55-E22A1962F6C2}" type="presParOf" srcId="{1F0B6C09-4E5C-433D-B62F-63EE45C0BF98}" destId="{55B239BF-E79C-42F2-9D48-37493F5A3D53}" srcOrd="0" destOrd="0" presId="urn:microsoft.com/office/officeart/2011/layout/CircleProcess"/>
    <dgm:cxn modelId="{87484BF5-59FD-4611-98A6-2937B62F793A}" type="presParOf" srcId="{0CC74CBC-4E88-4FAF-80DD-C84712EDDE90}" destId="{08B48172-EF17-4633-9BBE-0B161824F515}" srcOrd="8" destOrd="0" presId="urn:microsoft.com/office/officeart/2011/layout/CircleProcess"/>
    <dgm:cxn modelId="{D7401643-881D-42E7-8E6E-86A346923B8E}" type="presParOf" srcId="{0CC74CBC-4E88-4FAF-80DD-C84712EDDE90}" destId="{77ED8D07-2579-46A2-958C-73C95347AD5F}" srcOrd="9" destOrd="0" presId="urn:microsoft.com/office/officeart/2011/layout/CircleProcess"/>
    <dgm:cxn modelId="{A25EF302-C756-4E52-B58B-B7FFE5C27CBB}" type="presParOf" srcId="{77ED8D07-2579-46A2-958C-73C95347AD5F}" destId="{DDC3BFD6-1DDC-4648-8248-5A100D027D71}" srcOrd="0" destOrd="0" presId="urn:microsoft.com/office/officeart/2011/layout/CircleProcess"/>
    <dgm:cxn modelId="{601F0F93-4FC1-4D7C-A68D-8677FA722E65}" type="presParOf" srcId="{0CC74CBC-4E88-4FAF-80DD-C84712EDDE90}" destId="{5FB7CFC2-ECD5-40AE-93E9-ABE97B37CA9E}" srcOrd="10" destOrd="0" presId="urn:microsoft.com/office/officeart/2011/layout/CircleProcess"/>
    <dgm:cxn modelId="{0E3BC027-97E5-4794-8E9E-409A3FF1677E}" type="presParOf" srcId="{5FB7CFC2-ECD5-40AE-93E9-ABE97B37CA9E}" destId="{9B5FD2C6-C784-4493-AEF8-739EEB991B6E}" srcOrd="0" destOrd="0" presId="urn:microsoft.com/office/officeart/2011/layout/CircleProcess"/>
    <dgm:cxn modelId="{2654E6C6-F3A8-4FC8-AD7C-FF9A54CE35DE}" type="presParOf" srcId="{0CC74CBC-4E88-4FAF-80DD-C84712EDDE90}" destId="{FED1F477-D295-4BD0-A73F-D0277326014E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97B644-7A1D-480C-8518-A45E0DE2D42D}" type="doc">
      <dgm:prSet loTypeId="urn:microsoft.com/office/officeart/2005/8/layout/vList2" loCatId="list" qsTypeId="urn:microsoft.com/office/officeart/2005/8/quickstyle/simple3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69D14D08-8F07-4F7D-86DB-D4DDF359E687}">
      <dgm:prSet phldrT="[Text]" custT="1"/>
      <dgm:spPr>
        <a:gradFill flip="none" rotWithShape="0">
          <a:gsLst>
            <a:gs pos="0">
              <a:srgbClr val="99CCFF">
                <a:shade val="30000"/>
                <a:satMod val="115000"/>
              </a:srgbClr>
            </a:gs>
            <a:gs pos="50000">
              <a:srgbClr val="99CCFF">
                <a:shade val="67500"/>
                <a:satMod val="115000"/>
              </a:srgbClr>
            </a:gs>
            <a:gs pos="100000">
              <a:srgbClr val="99CC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r>
            <a:rPr lang="bg-BG" sz="2000" dirty="0" smtClean="0"/>
            <a:t>Принцип на </a:t>
          </a:r>
          <a:r>
            <a:rPr lang="bg-BG" sz="2000" noProof="0" dirty="0" smtClean="0"/>
            <a:t>допълнителност</a:t>
          </a:r>
        </a:p>
      </dgm:t>
    </dgm:pt>
    <dgm:pt modelId="{0C613423-45A5-4EA8-B983-92647C4DA50E}" type="parTrans" cxnId="{A62DB6A9-67F2-42FA-ABBA-37DC9487A2CE}">
      <dgm:prSet/>
      <dgm:spPr/>
      <dgm:t>
        <a:bodyPr/>
        <a:lstStyle/>
        <a:p>
          <a:endParaRPr lang="en-US"/>
        </a:p>
      </dgm:t>
    </dgm:pt>
    <dgm:pt modelId="{B5D00BD1-344D-457B-BEEC-6ABA94787990}" type="sibTrans" cxnId="{A62DB6A9-67F2-42FA-ABBA-37DC9487A2CE}">
      <dgm:prSet/>
      <dgm:spPr/>
      <dgm:t>
        <a:bodyPr/>
        <a:lstStyle/>
        <a:p>
          <a:endParaRPr lang="en-US"/>
        </a:p>
      </dgm:t>
    </dgm:pt>
    <dgm:pt modelId="{2F251DDB-6EEF-4C65-8DB0-A4523FE8938C}">
      <dgm:prSet phldrT="[Text]" custT="1"/>
      <dgm:spPr/>
      <dgm:t>
        <a:bodyPr/>
        <a:lstStyle/>
        <a:p>
          <a:r>
            <a:rPr lang="bg-BG" sz="1600" dirty="0" smtClean="0">
              <a:latin typeface="Arial" panose="020B0604020202020204" pitchFamily="34" charset="0"/>
              <a:cs typeface="Arial" panose="020B0604020202020204" pitchFamily="34" charset="0"/>
            </a:rPr>
            <a:t>Само мерки, които надвишават минимално допустимите европейски и национални правила и норми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7FC7FD-FEB6-4A55-AEFF-246E6CE55821}" type="parTrans" cxnId="{9F36B413-3BA3-4AD0-9ABE-CF78D5A6DC3F}">
      <dgm:prSet/>
      <dgm:spPr/>
      <dgm:t>
        <a:bodyPr/>
        <a:lstStyle/>
        <a:p>
          <a:endParaRPr lang="en-US"/>
        </a:p>
      </dgm:t>
    </dgm:pt>
    <dgm:pt modelId="{8DB1D34C-F7F3-4081-A498-9CAAA432234E}" type="sibTrans" cxnId="{9F36B413-3BA3-4AD0-9ABE-CF78D5A6DC3F}">
      <dgm:prSet/>
      <dgm:spPr/>
      <dgm:t>
        <a:bodyPr/>
        <a:lstStyle/>
        <a:p>
          <a:endParaRPr lang="en-US"/>
        </a:p>
      </dgm:t>
    </dgm:pt>
    <dgm:pt modelId="{F78B14BC-8015-44ED-A24C-62975C280C7F}">
      <dgm:prSet phldrT="[Text]" custT="1"/>
      <dgm:spPr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13500000" scaled="1"/>
          <a:tileRect/>
        </a:gradFill>
      </dgm:spPr>
      <dgm:t>
        <a:bodyPr/>
        <a:lstStyle/>
        <a:p>
          <a:r>
            <a:rPr lang="bg-BG" sz="2000" dirty="0" smtClean="0"/>
            <a:t>Принцип на материалност</a:t>
          </a:r>
          <a:endParaRPr lang="en-US" sz="2000" dirty="0" smtClean="0"/>
        </a:p>
      </dgm:t>
    </dgm:pt>
    <dgm:pt modelId="{1E2B7F86-723B-4471-8827-0DC5A2DE56C0}" type="parTrans" cxnId="{25531D4A-9C91-4C41-B13B-3002BE969F9A}">
      <dgm:prSet/>
      <dgm:spPr/>
      <dgm:t>
        <a:bodyPr/>
        <a:lstStyle/>
        <a:p>
          <a:endParaRPr lang="en-US"/>
        </a:p>
      </dgm:t>
    </dgm:pt>
    <dgm:pt modelId="{88E5D39E-A493-4941-9338-C0F5815D048A}" type="sibTrans" cxnId="{25531D4A-9C91-4C41-B13B-3002BE969F9A}">
      <dgm:prSet/>
      <dgm:spPr/>
      <dgm:t>
        <a:bodyPr/>
        <a:lstStyle/>
        <a:p>
          <a:endParaRPr lang="en-US"/>
        </a:p>
      </dgm:t>
    </dgm:pt>
    <dgm:pt modelId="{06645E71-6B86-40B2-B03F-1F349DC06E11}">
      <dgm:prSet phldrT="[Text]" custT="1"/>
      <dgm:spPr/>
      <dgm:t>
        <a:bodyPr/>
        <a:lstStyle/>
        <a:p>
          <a:r>
            <a:rPr lang="bg-BG" sz="1600" dirty="0" smtClean="0">
              <a:latin typeface="Arial" panose="020B0604020202020204" pitchFamily="34" charset="0"/>
              <a:cs typeface="Arial" panose="020B0604020202020204" pitchFamily="34" charset="0"/>
            </a:rPr>
            <a:t>Или още „водещата роля на търговеца“ – търговецът трябва да има пряко участие в изпълнените мерки за ЕЕ.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7F9467-7F24-49A1-937B-725CAFE2F82E}" type="parTrans" cxnId="{5C0C420C-6FDE-49CD-A8CF-52F5D092D794}">
      <dgm:prSet/>
      <dgm:spPr/>
      <dgm:t>
        <a:bodyPr/>
        <a:lstStyle/>
        <a:p>
          <a:endParaRPr lang="en-US"/>
        </a:p>
      </dgm:t>
    </dgm:pt>
    <dgm:pt modelId="{A1E49491-2ABD-4755-83A8-286246E91F9E}" type="sibTrans" cxnId="{5C0C420C-6FDE-49CD-A8CF-52F5D092D794}">
      <dgm:prSet/>
      <dgm:spPr/>
      <dgm:t>
        <a:bodyPr/>
        <a:lstStyle/>
        <a:p>
          <a:endParaRPr lang="en-US"/>
        </a:p>
      </dgm:t>
    </dgm:pt>
    <dgm:pt modelId="{AD8AD511-B419-477E-8B7C-61343FB07CB3}">
      <dgm:prSet custT="1"/>
      <dgm:spPr>
        <a:gradFill flip="none" rotWithShape="0">
          <a:gsLst>
            <a:gs pos="0">
              <a:srgbClr val="CCECFF">
                <a:shade val="30000"/>
                <a:satMod val="115000"/>
              </a:srgbClr>
            </a:gs>
            <a:gs pos="50000">
              <a:srgbClr val="CCECFF">
                <a:shade val="67500"/>
                <a:satMod val="115000"/>
              </a:srgbClr>
            </a:gs>
            <a:gs pos="100000">
              <a:srgbClr val="CCECFF">
                <a:shade val="100000"/>
                <a:satMod val="115000"/>
              </a:srgbClr>
            </a:gs>
          </a:gsLst>
          <a:lin ang="13500000" scaled="1"/>
          <a:tileRect/>
        </a:gradFill>
      </dgm:spPr>
      <dgm:t>
        <a:bodyPr/>
        <a:lstStyle/>
        <a:p>
          <a:r>
            <a:rPr lang="ru-RU" sz="2000" dirty="0" smtClean="0"/>
            <a:t>Мерки за </a:t>
          </a:r>
          <a:r>
            <a:rPr lang="bg-BG" sz="2000" noProof="0" dirty="0" smtClean="0"/>
            <a:t>намаляване на енергийната бедност</a:t>
          </a:r>
        </a:p>
      </dgm:t>
    </dgm:pt>
    <dgm:pt modelId="{0249B14A-3B5F-4E37-BD77-B9F6DECA308A}" type="parTrans" cxnId="{C8A57791-9B75-40B0-8BC5-1D137814EA65}">
      <dgm:prSet/>
      <dgm:spPr/>
      <dgm:t>
        <a:bodyPr/>
        <a:lstStyle/>
        <a:p>
          <a:endParaRPr lang="en-US"/>
        </a:p>
      </dgm:t>
    </dgm:pt>
    <dgm:pt modelId="{F9E47AB7-AB51-4678-894A-7A1C5934DF31}" type="sibTrans" cxnId="{C8A57791-9B75-40B0-8BC5-1D137814EA65}">
      <dgm:prSet/>
      <dgm:spPr/>
      <dgm:t>
        <a:bodyPr/>
        <a:lstStyle/>
        <a:p>
          <a:endParaRPr lang="en-US"/>
        </a:p>
      </dgm:t>
    </dgm:pt>
    <dgm:pt modelId="{75E7AF74-417B-4662-A430-32182088DA2F}" type="pres">
      <dgm:prSet presAssocID="{1D97B644-7A1D-480C-8518-A45E0DE2D4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90D1A9-1211-4441-BB0B-6CD20284DA65}" type="pres">
      <dgm:prSet presAssocID="{69D14D08-8F07-4F7D-86DB-D4DDF359E687}" presName="parentText" presStyleLbl="node1" presStyleIdx="0" presStyleCnt="3" custScaleY="46772" custLinFactNeighborX="394" custLinFactNeighborY="-539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97522-63D5-4554-B027-DE006BB53040}" type="pres">
      <dgm:prSet presAssocID="{69D14D08-8F07-4F7D-86DB-D4DDF359E687}" presName="childText" presStyleLbl="revTx" presStyleIdx="0" presStyleCnt="2" custScaleY="66072" custLinFactNeighborX="1805" custLinFactNeighborY="2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8049C-29CF-49BA-BB00-15D8E9384BF8}" type="pres">
      <dgm:prSet presAssocID="{F78B14BC-8015-44ED-A24C-62975C280C7F}" presName="parentText" presStyleLbl="node1" presStyleIdx="1" presStyleCnt="3" custScaleY="393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5E129-7809-4827-A810-5F94348CF835}" type="pres">
      <dgm:prSet presAssocID="{F78B14BC-8015-44ED-A24C-62975C280C7F}" presName="childText" presStyleLbl="revTx" presStyleIdx="1" presStyleCnt="2" custScaleY="60222" custLinFactNeighborY="94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E2B56F-D606-4B2F-A364-5057DDED5FEE}" type="pres">
      <dgm:prSet presAssocID="{AD8AD511-B419-477E-8B7C-61343FB07CB3}" presName="parentText" presStyleLbl="node1" presStyleIdx="2" presStyleCnt="3" custScaleY="58483" custLinFactNeighborX="15" custLinFactNeighborY="91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DD38C0-FE4B-4846-A946-FE5BB2A2A4B5}" type="presOf" srcId="{69D14D08-8F07-4F7D-86DB-D4DDF359E687}" destId="{F290D1A9-1211-4441-BB0B-6CD20284DA65}" srcOrd="0" destOrd="0" presId="urn:microsoft.com/office/officeart/2005/8/layout/vList2"/>
    <dgm:cxn modelId="{25531D4A-9C91-4C41-B13B-3002BE969F9A}" srcId="{1D97B644-7A1D-480C-8518-A45E0DE2D42D}" destId="{F78B14BC-8015-44ED-A24C-62975C280C7F}" srcOrd="1" destOrd="0" parTransId="{1E2B7F86-723B-4471-8827-0DC5A2DE56C0}" sibTransId="{88E5D39E-A493-4941-9338-C0F5815D048A}"/>
    <dgm:cxn modelId="{5C0C420C-6FDE-49CD-A8CF-52F5D092D794}" srcId="{F78B14BC-8015-44ED-A24C-62975C280C7F}" destId="{06645E71-6B86-40B2-B03F-1F349DC06E11}" srcOrd="0" destOrd="0" parTransId="{997F9467-7F24-49A1-937B-725CAFE2F82E}" sibTransId="{A1E49491-2ABD-4755-83A8-286246E91F9E}"/>
    <dgm:cxn modelId="{941F88E9-75EB-4D2A-9E26-6D4F04C044BC}" type="presOf" srcId="{2F251DDB-6EEF-4C65-8DB0-A4523FE8938C}" destId="{AAE97522-63D5-4554-B027-DE006BB53040}" srcOrd="0" destOrd="0" presId="urn:microsoft.com/office/officeart/2005/8/layout/vList2"/>
    <dgm:cxn modelId="{9F36B413-3BA3-4AD0-9ABE-CF78D5A6DC3F}" srcId="{69D14D08-8F07-4F7D-86DB-D4DDF359E687}" destId="{2F251DDB-6EEF-4C65-8DB0-A4523FE8938C}" srcOrd="0" destOrd="0" parTransId="{CA7FC7FD-FEB6-4A55-AEFF-246E6CE55821}" sibTransId="{8DB1D34C-F7F3-4081-A498-9CAAA432234E}"/>
    <dgm:cxn modelId="{4913D916-C47C-490A-9174-9DF71474C6B8}" type="presOf" srcId="{06645E71-6B86-40B2-B03F-1F349DC06E11}" destId="{0405E129-7809-4827-A810-5F94348CF835}" srcOrd="0" destOrd="0" presId="urn:microsoft.com/office/officeart/2005/8/layout/vList2"/>
    <dgm:cxn modelId="{6E366474-E0BA-4ECD-911A-D02C8C2DD8AD}" type="presOf" srcId="{F78B14BC-8015-44ED-A24C-62975C280C7F}" destId="{7BA8049C-29CF-49BA-BB00-15D8E9384BF8}" srcOrd="0" destOrd="0" presId="urn:microsoft.com/office/officeart/2005/8/layout/vList2"/>
    <dgm:cxn modelId="{9A0A6558-A657-4D57-92B4-E7D5A7224A90}" type="presOf" srcId="{1D97B644-7A1D-480C-8518-A45E0DE2D42D}" destId="{75E7AF74-417B-4662-A430-32182088DA2F}" srcOrd="0" destOrd="0" presId="urn:microsoft.com/office/officeart/2005/8/layout/vList2"/>
    <dgm:cxn modelId="{6235A825-AC81-42C9-BEE1-B57052AC0674}" type="presOf" srcId="{AD8AD511-B419-477E-8B7C-61343FB07CB3}" destId="{DDE2B56F-D606-4B2F-A364-5057DDED5FEE}" srcOrd="0" destOrd="0" presId="urn:microsoft.com/office/officeart/2005/8/layout/vList2"/>
    <dgm:cxn modelId="{A62DB6A9-67F2-42FA-ABBA-37DC9487A2CE}" srcId="{1D97B644-7A1D-480C-8518-A45E0DE2D42D}" destId="{69D14D08-8F07-4F7D-86DB-D4DDF359E687}" srcOrd="0" destOrd="0" parTransId="{0C613423-45A5-4EA8-B983-92647C4DA50E}" sibTransId="{B5D00BD1-344D-457B-BEEC-6ABA94787990}"/>
    <dgm:cxn modelId="{C8A57791-9B75-40B0-8BC5-1D137814EA65}" srcId="{1D97B644-7A1D-480C-8518-A45E0DE2D42D}" destId="{AD8AD511-B419-477E-8B7C-61343FB07CB3}" srcOrd="2" destOrd="0" parTransId="{0249B14A-3B5F-4E37-BD77-B9F6DECA308A}" sibTransId="{F9E47AB7-AB51-4678-894A-7A1C5934DF31}"/>
    <dgm:cxn modelId="{C5FF7E3B-8B7D-4611-9055-2F1A447EC867}" type="presParOf" srcId="{75E7AF74-417B-4662-A430-32182088DA2F}" destId="{F290D1A9-1211-4441-BB0B-6CD20284DA65}" srcOrd="0" destOrd="0" presId="urn:microsoft.com/office/officeart/2005/8/layout/vList2"/>
    <dgm:cxn modelId="{28BA4655-A70A-43B5-A4ED-471FAE025195}" type="presParOf" srcId="{75E7AF74-417B-4662-A430-32182088DA2F}" destId="{AAE97522-63D5-4554-B027-DE006BB53040}" srcOrd="1" destOrd="0" presId="urn:microsoft.com/office/officeart/2005/8/layout/vList2"/>
    <dgm:cxn modelId="{41EB96B6-C674-4BF0-A0AB-8D818A1D5441}" type="presParOf" srcId="{75E7AF74-417B-4662-A430-32182088DA2F}" destId="{7BA8049C-29CF-49BA-BB00-15D8E9384BF8}" srcOrd="2" destOrd="0" presId="urn:microsoft.com/office/officeart/2005/8/layout/vList2"/>
    <dgm:cxn modelId="{E0B414F0-6541-4F95-B6BC-061FA95DC82D}" type="presParOf" srcId="{75E7AF74-417B-4662-A430-32182088DA2F}" destId="{0405E129-7809-4827-A810-5F94348CF835}" srcOrd="3" destOrd="0" presId="urn:microsoft.com/office/officeart/2005/8/layout/vList2"/>
    <dgm:cxn modelId="{CC20AB5F-C9A1-4FF2-8357-5E587E2A08D3}" type="presParOf" srcId="{75E7AF74-417B-4662-A430-32182088DA2F}" destId="{DDE2B56F-D606-4B2F-A364-5057DDED5F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103A6-426A-4B67-9BD3-EFAE7FEBAD48}">
      <dsp:nvSpPr>
        <dsp:cNvPr id="0" name=""/>
        <dsp:cNvSpPr/>
      </dsp:nvSpPr>
      <dsp:spPr>
        <a:xfrm rot="10800000">
          <a:off x="905207" y="1331"/>
          <a:ext cx="2970185" cy="6283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9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068" tIns="41910" rIns="78232" bIns="41910" numCol="1" spcCol="1270" anchor="ctr" anchorCtr="0">
          <a:noAutofit/>
        </a:bodyPr>
        <a:lstStyle/>
        <a:p>
          <a:pPr lvl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Чл. 7 от Директива 2012/27/ЕС за енергийна ефективност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062285" y="1331"/>
        <a:ext cx="2813107" cy="628311"/>
      </dsp:txXfrm>
    </dsp:sp>
    <dsp:sp modelId="{45576C21-52DA-49DB-8343-3EC7D0ABFF36}">
      <dsp:nvSpPr>
        <dsp:cNvPr id="0" name=""/>
        <dsp:cNvSpPr/>
      </dsp:nvSpPr>
      <dsp:spPr>
        <a:xfrm>
          <a:off x="591051" y="1331"/>
          <a:ext cx="628311" cy="62831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rgbClr val="99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D9446-D286-490D-9A56-8ACCD4D54A6F}">
      <dsp:nvSpPr>
        <dsp:cNvPr id="0" name=""/>
        <dsp:cNvSpPr/>
      </dsp:nvSpPr>
      <dsp:spPr>
        <a:xfrm rot="10800000">
          <a:off x="905207" y="817199"/>
          <a:ext cx="2970185" cy="6283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068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Включване на нови сили, идеи и инвестиции в повишаването на енергийната ефективност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062285" y="817199"/>
        <a:ext cx="2813107" cy="628311"/>
      </dsp:txXfrm>
    </dsp:sp>
    <dsp:sp modelId="{C3286009-8949-4224-9785-D64729EB8C5A}">
      <dsp:nvSpPr>
        <dsp:cNvPr id="0" name=""/>
        <dsp:cNvSpPr/>
      </dsp:nvSpPr>
      <dsp:spPr>
        <a:xfrm>
          <a:off x="591051" y="817199"/>
          <a:ext cx="628311" cy="62831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E369E-DB1C-441F-A5B0-0477DAE17C2A}">
      <dsp:nvSpPr>
        <dsp:cNvPr id="0" name=""/>
        <dsp:cNvSpPr/>
      </dsp:nvSpPr>
      <dsp:spPr>
        <a:xfrm rot="10800000">
          <a:off x="905207" y="1633066"/>
          <a:ext cx="2970185" cy="6283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068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Създаване на  нови бизнес възможности за търговците с енергия; повишаване на конкурентоспособността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062285" y="1633066"/>
        <a:ext cx="2813107" cy="628311"/>
      </dsp:txXfrm>
    </dsp:sp>
    <dsp:sp modelId="{2010D481-B80A-48F7-B6FD-5D0129A40C8D}">
      <dsp:nvSpPr>
        <dsp:cNvPr id="0" name=""/>
        <dsp:cNvSpPr/>
      </dsp:nvSpPr>
      <dsp:spPr>
        <a:xfrm>
          <a:off x="591051" y="1633066"/>
          <a:ext cx="628311" cy="62831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EB9730-526D-4B17-8B9F-742DDBD7DD2A}">
      <dsp:nvSpPr>
        <dsp:cNvPr id="0" name=""/>
        <dsp:cNvSpPr/>
      </dsp:nvSpPr>
      <dsp:spPr>
        <a:xfrm rot="10800000">
          <a:off x="905207" y="2448934"/>
          <a:ext cx="2970185" cy="6283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068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Повишаване на общата заинтересованост по  въпросите на ЕЕ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062285" y="2448934"/>
        <a:ext cx="2813107" cy="628311"/>
      </dsp:txXfrm>
    </dsp:sp>
    <dsp:sp modelId="{7DE84C22-1349-45A2-9CEA-8F7FDBBC2953}">
      <dsp:nvSpPr>
        <dsp:cNvPr id="0" name=""/>
        <dsp:cNvSpPr/>
      </dsp:nvSpPr>
      <dsp:spPr>
        <a:xfrm>
          <a:off x="591051" y="2448934"/>
          <a:ext cx="628311" cy="62831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0066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FB05B-A7E8-4E60-947D-B996707D7737}">
      <dsp:nvSpPr>
        <dsp:cNvPr id="0" name=""/>
        <dsp:cNvSpPr/>
      </dsp:nvSpPr>
      <dsp:spPr>
        <a:xfrm rot="10800000">
          <a:off x="939353" y="197"/>
          <a:ext cx="2879997" cy="8557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7367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noProof="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Индивидуални цели на търговците с енергия, алтернативни мерки или комбинация</a:t>
          </a:r>
        </a:p>
      </dsp:txBody>
      <dsp:txXfrm rot="10800000">
        <a:off x="1153293" y="197"/>
        <a:ext cx="2666057" cy="855760"/>
      </dsp:txXfrm>
    </dsp:sp>
    <dsp:sp modelId="{72DFCFB9-71BC-4534-AD41-6AAAFDC634CE}">
      <dsp:nvSpPr>
        <dsp:cNvPr id="0" name=""/>
        <dsp:cNvSpPr/>
      </dsp:nvSpPr>
      <dsp:spPr>
        <a:xfrm>
          <a:off x="511472" y="197"/>
          <a:ext cx="855760" cy="85576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3366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A27E3-B946-4837-A90D-B9045E13D9B3}">
      <dsp:nvSpPr>
        <dsp:cNvPr id="0" name=""/>
        <dsp:cNvSpPr/>
      </dsp:nvSpPr>
      <dsp:spPr>
        <a:xfrm rot="10800000">
          <a:off x="939353" y="1111408"/>
          <a:ext cx="2879997" cy="8557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7367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Спестяване на определен дял енергия от крайното енергийно потребление на страната  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153293" y="1111408"/>
        <a:ext cx="2666057" cy="855760"/>
      </dsp:txXfrm>
    </dsp:sp>
    <dsp:sp modelId="{C8CBFAA9-23C1-4E8C-BE35-1E57B0C0526C}">
      <dsp:nvSpPr>
        <dsp:cNvPr id="0" name=""/>
        <dsp:cNvSpPr/>
      </dsp:nvSpPr>
      <dsp:spPr>
        <a:xfrm>
          <a:off x="511472" y="1111408"/>
          <a:ext cx="855760" cy="85576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rgbClr val="0066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665196-1695-455F-AF4C-AA16685ED215}">
      <dsp:nvSpPr>
        <dsp:cNvPr id="0" name=""/>
        <dsp:cNvSpPr/>
      </dsp:nvSpPr>
      <dsp:spPr>
        <a:xfrm rot="10800000">
          <a:off x="939353" y="2222620"/>
          <a:ext cx="2879997" cy="8557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7367" tIns="41910" rIns="78232" bIns="41910" numCol="1" spcCol="1270" anchor="ctr" anchorCtr="0">
          <a:noAutofit/>
        </a:bodyPr>
        <a:lstStyle/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Изпълнение 2014-2020 г.</a:t>
          </a:r>
        </a:p>
        <a:p>
          <a:pPr marL="0" lvl="0" indent="0" algn="ctr" defTabSz="488950" rtl="0" eaLnBrk="1" fontAlgn="base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Tx/>
            <a:buFontTx/>
            <a:buNone/>
          </a:pPr>
          <a:r>
            <a:rPr lang="bg-BG" sz="1100" b="1" kern="1200" dirty="0" smtClean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Изпълнение 2021-2030 </a:t>
          </a:r>
          <a:r>
            <a:rPr lang="bg-BG" sz="1100" b="1" kern="1200" dirty="0">
              <a:solidFill>
                <a:srgbClr val="000099"/>
              </a:solidFill>
              <a:latin typeface="Arial" panose="020B0604020202020204" pitchFamily="34" charset="0"/>
              <a:ea typeface="+mn-ea"/>
              <a:cs typeface="+mn-cs"/>
            </a:rPr>
            <a:t>г.</a:t>
          </a:r>
          <a:endParaRPr lang="en-US" sz="1100" b="1" kern="1200" dirty="0">
            <a:solidFill>
              <a:srgbClr val="000099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 rot="10800000">
        <a:off x="1153293" y="2222620"/>
        <a:ext cx="2666057" cy="855760"/>
      </dsp:txXfrm>
    </dsp:sp>
    <dsp:sp modelId="{E3A2C352-4DF5-45F2-9635-EABE9D1BB7F1}">
      <dsp:nvSpPr>
        <dsp:cNvPr id="0" name=""/>
        <dsp:cNvSpPr/>
      </dsp:nvSpPr>
      <dsp:spPr>
        <a:xfrm>
          <a:off x="511472" y="2222620"/>
          <a:ext cx="855760" cy="85576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3366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45C02-2AD3-4D98-8AB0-7B37930FB6C1}">
      <dsp:nvSpPr>
        <dsp:cNvPr id="0" name=""/>
        <dsp:cNvSpPr/>
      </dsp:nvSpPr>
      <dsp:spPr>
        <a:xfrm>
          <a:off x="5444204" y="1163424"/>
          <a:ext cx="1629330" cy="1629413"/>
        </a:xfrm>
        <a:prstGeom prst="ellipse">
          <a:avLst/>
        </a:prstGeom>
        <a:solidFill>
          <a:schemeClr val="bg1">
            <a:lumMod val="85000"/>
          </a:schemeClr>
        </a:solidFill>
        <a:ln w="38100" cap="flat" cmpd="sng" algn="ctr">
          <a:solidFill>
            <a:srgbClr val="00206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89ADC2-6475-456E-A9FE-991B065098BB}">
      <dsp:nvSpPr>
        <dsp:cNvPr id="0" name=""/>
        <dsp:cNvSpPr/>
      </dsp:nvSpPr>
      <dsp:spPr>
        <a:xfrm>
          <a:off x="5498701" y="1217748"/>
          <a:ext cx="1521034" cy="152076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Кумулативен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 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остатък за търговците с енергия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1 283,4 </a:t>
          </a:r>
          <a:r>
            <a:rPr kumimoji="0" lang="en-US" sz="1100" b="1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bg-BG" sz="11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*</a:t>
          </a:r>
          <a:endParaRPr kumimoji="0" lang="en-US" sz="1100" b="1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sp:txBody>
      <dsp:txXfrm>
        <a:off x="5715992" y="1435041"/>
        <a:ext cx="1086452" cy="1086180"/>
      </dsp:txXfrm>
    </dsp:sp>
    <dsp:sp modelId="{0F64DC9E-300C-4FF5-AD4B-B9715DDCD8C1}">
      <dsp:nvSpPr>
        <dsp:cNvPr id="0" name=""/>
        <dsp:cNvSpPr/>
      </dsp:nvSpPr>
      <dsp:spPr>
        <a:xfrm rot="2700000">
          <a:off x="3753376" y="1163310"/>
          <a:ext cx="1629356" cy="1629356"/>
        </a:xfrm>
        <a:prstGeom prst="teardrop">
          <a:avLst>
            <a:gd name="adj" fmla="val 100000"/>
          </a:avLst>
        </a:prstGeom>
        <a:solidFill>
          <a:schemeClr val="bg1">
            <a:lumMod val="95000"/>
          </a:schemeClr>
        </a:solidFill>
        <a:ln w="38100" cap="flat" cmpd="sng" algn="ctr">
          <a:solidFill>
            <a:srgbClr val="00206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339B7A-4FCD-4885-8617-7ED38309250A}">
      <dsp:nvSpPr>
        <dsp:cNvPr id="0" name=""/>
        <dsp:cNvSpPr/>
      </dsp:nvSpPr>
      <dsp:spPr>
        <a:xfrm>
          <a:off x="3814874" y="1217748"/>
          <a:ext cx="1521034" cy="152076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Алтернативна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</a:t>
          </a: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мярка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2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̴ 85,5 </a:t>
          </a:r>
          <a:r>
            <a:rPr kumimoji="0" lang="ru-RU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ru-RU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/г.</a:t>
          </a:r>
          <a:endParaRPr kumimoji="0" lang="en-US" sz="1200" b="0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sp:txBody>
      <dsp:txXfrm>
        <a:off x="4032164" y="1435041"/>
        <a:ext cx="1086452" cy="1086180"/>
      </dsp:txXfrm>
    </dsp:sp>
    <dsp:sp modelId="{1F9D87E5-AD95-4C70-AB2B-1BD73593882D}">
      <dsp:nvSpPr>
        <dsp:cNvPr id="0" name=""/>
        <dsp:cNvSpPr/>
      </dsp:nvSpPr>
      <dsp:spPr>
        <a:xfrm rot="2700000">
          <a:off x="2076535" y="1163310"/>
          <a:ext cx="1629356" cy="1629356"/>
        </a:xfrm>
        <a:prstGeom prst="teardrop">
          <a:avLst>
            <a:gd name="adj" fmla="val 100000"/>
          </a:avLst>
        </a:prstGeom>
        <a:solidFill>
          <a:schemeClr val="bg1">
            <a:lumMod val="85000"/>
          </a:schemeClr>
        </a:solidFill>
        <a:ln w="38100" cap="flat" cmpd="sng" algn="ctr">
          <a:solidFill>
            <a:srgbClr val="00206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B239BF-E79C-42F2-9D48-37493F5A3D53}">
      <dsp:nvSpPr>
        <dsp:cNvPr id="0" name=""/>
        <dsp:cNvSpPr/>
      </dsp:nvSpPr>
      <dsp:spPr>
        <a:xfrm>
          <a:off x="2131046" y="1217748"/>
          <a:ext cx="1521034" cy="152076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Алтернативна мярка 1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̴ 70 </a:t>
          </a:r>
          <a:r>
            <a:rPr kumimoji="0" lang="en-US" sz="1200" b="0" i="0" u="none" strike="noStrike" kern="1200" cap="none" normalizeH="0" baseline="0" dirty="0" err="1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r>
            <a:rPr kumimoji="0" lang="bg-BG" sz="12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/г.</a:t>
          </a:r>
        </a:p>
      </dsp:txBody>
      <dsp:txXfrm>
        <a:off x="2348337" y="1435041"/>
        <a:ext cx="1086452" cy="1086180"/>
      </dsp:txXfrm>
    </dsp:sp>
    <dsp:sp modelId="{DDC3BFD6-1DDC-4648-8248-5A100D027D71}">
      <dsp:nvSpPr>
        <dsp:cNvPr id="0" name=""/>
        <dsp:cNvSpPr/>
      </dsp:nvSpPr>
      <dsp:spPr>
        <a:xfrm rot="2700000">
          <a:off x="392708" y="1163310"/>
          <a:ext cx="1629356" cy="1629356"/>
        </a:xfrm>
        <a:prstGeom prst="teardrop">
          <a:avLst>
            <a:gd name="adj" fmla="val 100000"/>
          </a:avLst>
        </a:prstGeom>
        <a:solidFill>
          <a:schemeClr val="bg1">
            <a:lumMod val="85000"/>
          </a:schemeClr>
        </a:solidFill>
        <a:ln w="38100" cap="flat" cmpd="sng" algn="ctr">
          <a:solidFill>
            <a:srgbClr val="00206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5FD2C6-C784-4493-AEF8-739EEB991B6E}">
      <dsp:nvSpPr>
        <dsp:cNvPr id="0" name=""/>
        <dsp:cNvSpPr/>
      </dsp:nvSpPr>
      <dsp:spPr>
        <a:xfrm>
          <a:off x="447219" y="1217748"/>
          <a:ext cx="1521034" cy="152076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latin typeface="Arial" charset="0"/>
              <a:ea typeface="+mn-ea"/>
              <a:cs typeface="+mn-cs"/>
            </a:rPr>
            <a:t>Кумулативна</a:t>
          </a: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 цел по </a:t>
          </a:r>
          <a:r>
            <a:rPr kumimoji="0" lang="bg-BG" sz="11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чл. 7</a:t>
          </a:r>
          <a:endParaRPr kumimoji="0" lang="bg-BG" sz="1100" b="0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0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2014-2020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sz="1100" b="1" i="0" u="none" strike="noStrike" kern="1200" cap="none" normalizeH="0" baseline="0" dirty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1 942,7 </a:t>
          </a:r>
          <a:r>
            <a:rPr kumimoji="0" lang="en-US" sz="1100" b="1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latin typeface="Arial" charset="0"/>
              <a:ea typeface="+mn-ea"/>
              <a:cs typeface="+mn-cs"/>
            </a:rPr>
            <a:t>ktoe</a:t>
          </a:r>
          <a:endParaRPr kumimoji="0" lang="en-US" sz="1100" b="1" i="0" u="none" strike="noStrike" kern="1200" cap="none" normalizeH="0" baseline="0" dirty="0">
            <a:ln>
              <a:noFill/>
            </a:ln>
            <a:solidFill>
              <a:srgbClr val="002060"/>
            </a:solidFill>
            <a:latin typeface="Arial" charset="0"/>
            <a:ea typeface="+mn-ea"/>
            <a:cs typeface="+mn-cs"/>
          </a:endParaRPr>
        </a:p>
      </dsp:txBody>
      <dsp:txXfrm>
        <a:off x="664509" y="1435041"/>
        <a:ext cx="1086452" cy="10861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0D1A9-1211-4441-BB0B-6CD20284DA65}">
      <dsp:nvSpPr>
        <dsp:cNvPr id="0" name=""/>
        <dsp:cNvSpPr/>
      </dsp:nvSpPr>
      <dsp:spPr>
        <a:xfrm>
          <a:off x="0" y="542564"/>
          <a:ext cx="7632848" cy="569121"/>
        </a:xfrm>
        <a:prstGeom prst="roundRect">
          <a:avLst/>
        </a:prstGeom>
        <a:gradFill flip="none" rotWithShape="0">
          <a:gsLst>
            <a:gs pos="0">
              <a:srgbClr val="99CCFF">
                <a:shade val="30000"/>
                <a:satMod val="115000"/>
              </a:srgbClr>
            </a:gs>
            <a:gs pos="50000">
              <a:srgbClr val="99CCFF">
                <a:shade val="67500"/>
                <a:satMod val="115000"/>
              </a:srgbClr>
            </a:gs>
            <a:gs pos="100000">
              <a:srgbClr val="99CC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/>
            <a:t>Принцип на </a:t>
          </a:r>
          <a:r>
            <a:rPr lang="bg-BG" sz="2000" kern="1200" noProof="0" dirty="0" smtClean="0"/>
            <a:t>допълнителност</a:t>
          </a:r>
        </a:p>
      </dsp:txBody>
      <dsp:txXfrm>
        <a:off x="27782" y="570346"/>
        <a:ext cx="7577284" cy="513557"/>
      </dsp:txXfrm>
    </dsp:sp>
    <dsp:sp modelId="{AAE97522-63D5-4554-B027-DE006BB53040}">
      <dsp:nvSpPr>
        <dsp:cNvPr id="0" name=""/>
        <dsp:cNvSpPr/>
      </dsp:nvSpPr>
      <dsp:spPr>
        <a:xfrm>
          <a:off x="0" y="1199517"/>
          <a:ext cx="7632848" cy="711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343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Само мерки, които надвишават минимално допустимите европейски и национални правила и норми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199517"/>
        <a:ext cx="7632848" cy="711199"/>
      </dsp:txXfrm>
    </dsp:sp>
    <dsp:sp modelId="{7BA8049C-29CF-49BA-BB00-15D8E9384BF8}">
      <dsp:nvSpPr>
        <dsp:cNvPr id="0" name=""/>
        <dsp:cNvSpPr/>
      </dsp:nvSpPr>
      <dsp:spPr>
        <a:xfrm>
          <a:off x="0" y="1880978"/>
          <a:ext cx="7632848" cy="478993"/>
        </a:xfrm>
        <a:prstGeom prst="roundRect">
          <a:avLst/>
        </a:prstGeom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lin ang="135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/>
            <a:t>Принцип на материалност</a:t>
          </a:r>
          <a:endParaRPr lang="en-US" sz="2000" kern="1200" dirty="0" smtClean="0"/>
        </a:p>
      </dsp:txBody>
      <dsp:txXfrm>
        <a:off x="23383" y="1904361"/>
        <a:ext cx="7586082" cy="432227"/>
      </dsp:txXfrm>
    </dsp:sp>
    <dsp:sp modelId="{0405E129-7809-4827-A810-5F94348CF835}">
      <dsp:nvSpPr>
        <dsp:cNvPr id="0" name=""/>
        <dsp:cNvSpPr/>
      </dsp:nvSpPr>
      <dsp:spPr>
        <a:xfrm>
          <a:off x="0" y="2475531"/>
          <a:ext cx="7632848" cy="648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343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Или още „водещата роля на търговеца“ – търговецът трябва да има пряко участие в изпълнените мерки за ЕЕ.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475531"/>
        <a:ext cx="7632848" cy="648229"/>
      </dsp:txXfrm>
    </dsp:sp>
    <dsp:sp modelId="{DDE2B56F-D606-4B2F-A364-5057DDED5FEE}">
      <dsp:nvSpPr>
        <dsp:cNvPr id="0" name=""/>
        <dsp:cNvSpPr/>
      </dsp:nvSpPr>
      <dsp:spPr>
        <a:xfrm>
          <a:off x="0" y="3106745"/>
          <a:ext cx="7632848" cy="711621"/>
        </a:xfrm>
        <a:prstGeom prst="roundRect">
          <a:avLst/>
        </a:prstGeom>
        <a:gradFill flip="none" rotWithShape="0">
          <a:gsLst>
            <a:gs pos="0">
              <a:srgbClr val="CCECFF">
                <a:shade val="30000"/>
                <a:satMod val="115000"/>
              </a:srgbClr>
            </a:gs>
            <a:gs pos="50000">
              <a:srgbClr val="CCECFF">
                <a:shade val="67500"/>
                <a:satMod val="115000"/>
              </a:srgbClr>
            </a:gs>
            <a:gs pos="100000">
              <a:srgbClr val="CCECFF">
                <a:shade val="100000"/>
                <a:satMod val="115000"/>
              </a:srgbClr>
            </a:gs>
          </a:gsLst>
          <a:lin ang="135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Мерки за </a:t>
          </a:r>
          <a:r>
            <a:rPr lang="bg-BG" sz="2000" kern="1200" noProof="0" dirty="0" smtClean="0"/>
            <a:t>намаляване на енергийната бедност</a:t>
          </a:r>
        </a:p>
      </dsp:txBody>
      <dsp:txXfrm>
        <a:off x="34738" y="3141483"/>
        <a:ext cx="7563372" cy="6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bg-BG" dirty="0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 dirty="0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AC02F2-156D-4180-8CD2-0F573A68FD44}" type="slidenum">
              <a:rPr lang="bg-BG"/>
              <a:pPr>
                <a:defRPr/>
              </a:pPr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141601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9D3F53-7051-4E47-B590-AEBF985445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8378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ADFA871-0777-4877-A6A0-AA7E3A5EB39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329681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bg-BG" altLang="en-US" dirty="0" smtClean="0"/>
              <a:t>	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AEBDBE3-14E7-4113-8A60-15BC06607738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42950"/>
            <a:ext cx="4962525" cy="372268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bg-BG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06E4D0E-A902-4787-BBA1-EAE63AAB8ADF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4"/>
            <a:ext cx="5359463" cy="38448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/>
            <a:endParaRPr lang="ru-RU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bg-BG" altLang="bg-BG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21CC4C-4489-4876-9043-9EB64537DEE5}" type="slidenum">
              <a:rPr lang="en-US" altLang="bg-BG" smtClean="0"/>
              <a:pPr eaLnBrk="1" hangingPunct="1"/>
              <a:t>3</a:t>
            </a:fld>
            <a:endParaRPr lang="en-US" altLang="bg-BG" dirty="0" smtClean="0"/>
          </a:p>
        </p:txBody>
      </p:sp>
    </p:spTree>
    <p:extLst>
      <p:ext uri="{BB962C8B-B14F-4D97-AF65-F5344CB8AC3E}">
        <p14:creationId xmlns:p14="http://schemas.microsoft.com/office/powerpoint/2010/main" val="2114413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hangingPunct="0"/>
            <a:endParaRPr lang="bg-BG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B53A5A-B712-41EA-B978-5E9CD6F91992}" type="slidenum">
              <a:rPr lang="en-US" altLang="bg-BG" smtClean="0"/>
              <a:pPr eaLnBrk="1" hangingPunct="1"/>
              <a:t>4</a:t>
            </a:fld>
            <a:endParaRPr lang="en-US" altLang="bg-BG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bg-BG" altLang="bg-BG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21CC4C-4489-4876-9043-9EB64537DEE5}" type="slidenum">
              <a:rPr lang="en-US" altLang="bg-BG" smtClean="0"/>
              <a:pPr eaLnBrk="1" hangingPunct="1"/>
              <a:t>5</a:t>
            </a:fld>
            <a:endParaRPr lang="en-US" altLang="bg-BG" dirty="0" smtClean="0"/>
          </a:p>
        </p:txBody>
      </p:sp>
    </p:spTree>
    <p:extLst>
      <p:ext uri="{BB962C8B-B14F-4D97-AF65-F5344CB8AC3E}">
        <p14:creationId xmlns:p14="http://schemas.microsoft.com/office/powerpoint/2010/main" val="3392564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48DF6A0A-A1D8-404E-9B0F-9DC60FCE1535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Предвидените</a:t>
            </a:r>
            <a:r>
              <a:rPr lang="ru-RU" dirty="0" smtClean="0"/>
              <a:t> </a:t>
            </a:r>
            <a:r>
              <a:rPr lang="ru-RU" dirty="0" err="1" smtClean="0"/>
              <a:t>т.нар</a:t>
            </a:r>
            <a:r>
              <a:rPr lang="ru-RU" dirty="0" smtClean="0"/>
              <a:t>. </a:t>
            </a:r>
            <a:r>
              <a:rPr lang="ru-RU" dirty="0" err="1" smtClean="0"/>
              <a:t>изключения</a:t>
            </a:r>
            <a:r>
              <a:rPr lang="ru-RU" dirty="0" smtClean="0"/>
              <a:t> </a:t>
            </a:r>
            <a:r>
              <a:rPr lang="ru-RU" dirty="0" err="1" smtClean="0"/>
              <a:t>утежняват</a:t>
            </a:r>
            <a:r>
              <a:rPr lang="ru-RU" dirty="0" smtClean="0"/>
              <a:t> </a:t>
            </a:r>
            <a:r>
              <a:rPr lang="ru-RU" dirty="0" err="1" smtClean="0"/>
              <a:t>изчисленията</a:t>
            </a:r>
            <a:r>
              <a:rPr lang="ru-RU" dirty="0" smtClean="0"/>
              <a:t>, </a:t>
            </a:r>
            <a:r>
              <a:rPr lang="ru-RU" dirty="0" err="1" smtClean="0"/>
              <a:t>изключително</a:t>
            </a:r>
            <a:r>
              <a:rPr lang="ru-RU" dirty="0" smtClean="0"/>
              <a:t> </a:t>
            </a:r>
            <a:r>
              <a:rPr lang="ru-RU" dirty="0" err="1" smtClean="0"/>
              <a:t>затрудняват</a:t>
            </a:r>
            <a:r>
              <a:rPr lang="ru-RU" dirty="0" smtClean="0"/>
              <a:t> </a:t>
            </a:r>
            <a:r>
              <a:rPr lang="ru-RU" dirty="0" err="1" smtClean="0"/>
              <a:t>процеса</a:t>
            </a:r>
            <a:r>
              <a:rPr lang="ru-RU" dirty="0" smtClean="0"/>
              <a:t> на </a:t>
            </a:r>
            <a:r>
              <a:rPr lang="ru-RU" dirty="0" err="1" smtClean="0"/>
              <a:t>доказване</a:t>
            </a:r>
            <a:r>
              <a:rPr lang="ru-RU" dirty="0" smtClean="0"/>
              <a:t> и </a:t>
            </a:r>
            <a:r>
              <a:rPr lang="ru-RU" dirty="0" err="1" smtClean="0"/>
              <a:t>увеличават</a:t>
            </a:r>
            <a:r>
              <a:rPr lang="ru-RU" dirty="0" smtClean="0"/>
              <a:t> </a:t>
            </a:r>
            <a:r>
              <a:rPr lang="ru-RU" dirty="0" err="1" smtClean="0"/>
              <a:t>финансовата</a:t>
            </a:r>
            <a:r>
              <a:rPr lang="ru-RU" dirty="0" smtClean="0"/>
              <a:t> и </a:t>
            </a:r>
            <a:r>
              <a:rPr lang="ru-RU" dirty="0" err="1" smtClean="0"/>
              <a:t>административната</a:t>
            </a:r>
            <a:r>
              <a:rPr lang="ru-RU" dirty="0" smtClean="0"/>
              <a:t> </a:t>
            </a:r>
            <a:r>
              <a:rPr lang="ru-RU" dirty="0" err="1" smtClean="0"/>
              <a:t>тежест</a:t>
            </a:r>
            <a:r>
              <a:rPr lang="ru-RU" dirty="0" smtClean="0"/>
              <a:t> на </a:t>
            </a:r>
            <a:r>
              <a:rPr lang="ru-RU" dirty="0" err="1" smtClean="0"/>
              <a:t>Схемата</a:t>
            </a:r>
            <a:endParaRPr lang="ru-R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9D3F53-7051-4E47-B590-AEBF985445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691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bg-BG" altLang="bg-BG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6C0ADDC-E950-4D12-83C8-69E1C6F9E883}" type="slidenum">
              <a:rPr lang="en-US" altLang="bg-BG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bg-BG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9D3F53-7051-4E47-B590-AEBF985445B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150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 userDrawn="1"/>
        </p:nvSpPr>
        <p:spPr bwMode="auto">
          <a:xfrm>
            <a:off x="3132138" y="3068638"/>
            <a:ext cx="575945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009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  <p:pic>
        <p:nvPicPr>
          <p:cNvPr id="5" name="Picture 13" descr="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41375" y="1282700"/>
            <a:ext cx="76676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bg-BG" altLang="en-US" sz="1700" dirty="0" smtClean="0">
                <a:solidFill>
                  <a:srgbClr val="000099"/>
                </a:solidFill>
              </a:rPr>
              <a:t>АГЕНЦИЯ ЗА УСТОЙЧИВО ЕНЕРГИЙНО РАЗВ</a:t>
            </a:r>
            <a:r>
              <a:rPr lang="en-US" altLang="en-US" sz="1700" dirty="0" smtClean="0">
                <a:solidFill>
                  <a:srgbClr val="000099"/>
                </a:solidFill>
              </a:rPr>
              <a:t>И</a:t>
            </a:r>
            <a:r>
              <a:rPr lang="bg-BG" altLang="en-US" sz="1700" dirty="0" smtClean="0">
                <a:solidFill>
                  <a:srgbClr val="000099"/>
                </a:solidFill>
              </a:rPr>
              <a:t>Т</a:t>
            </a:r>
            <a:r>
              <a:rPr lang="en-US" altLang="en-US" sz="1700" dirty="0" smtClean="0">
                <a:solidFill>
                  <a:srgbClr val="000099"/>
                </a:solidFill>
              </a:rPr>
              <a:t>И</a:t>
            </a:r>
            <a:r>
              <a:rPr lang="bg-BG" altLang="en-US" sz="1700" dirty="0" smtClean="0">
                <a:solidFill>
                  <a:srgbClr val="000099"/>
                </a:solidFill>
              </a:rPr>
              <a:t>Е</a:t>
            </a:r>
            <a:endParaRPr lang="en-US" altLang="en-US" sz="1700" dirty="0" smtClean="0">
              <a:solidFill>
                <a:srgbClr val="000099"/>
              </a:solidFill>
            </a:endParaRPr>
          </a:p>
        </p:txBody>
      </p:sp>
      <p:sp>
        <p:nvSpPr>
          <p:cNvPr id="7" name="Freeform 17"/>
          <p:cNvSpPr>
            <a:spLocks noChangeArrowheads="1"/>
          </p:cNvSpPr>
          <p:nvPr userDrawn="1"/>
        </p:nvSpPr>
        <p:spPr bwMode="auto">
          <a:xfrm rot="10800000">
            <a:off x="3132138" y="5308600"/>
            <a:ext cx="575945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009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  <p:pic>
        <p:nvPicPr>
          <p:cNvPr id="8" name="Picture 12" descr="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341438"/>
            <a:ext cx="66516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3575" y="3141663"/>
            <a:ext cx="5689600" cy="1511300"/>
          </a:xfrm>
        </p:spPr>
        <p:txBody>
          <a:bodyPr/>
          <a:lstStyle>
            <a:lvl1pPr>
              <a:defRPr sz="1700" b="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3563" y="5157788"/>
            <a:ext cx="5689600" cy="990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5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3E8D9-15E6-4162-9BC0-9A21592480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047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00EF9-B71E-4E30-96F9-031C2A6B878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826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950" y="533400"/>
            <a:ext cx="197485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533400"/>
            <a:ext cx="5773737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5E15A-D2E1-4E21-801F-61F90CA111A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9995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85813" y="533400"/>
            <a:ext cx="7900987" cy="5592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A85D1-7EF4-48D1-9E04-EE63496BB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389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68A10-5D88-45C9-9700-3440702FC8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776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20997-393B-494F-A431-12A12F84944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43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600200"/>
            <a:ext cx="3873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1713" y="1600200"/>
            <a:ext cx="38750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6F44-92EC-4815-8B64-54E7751D83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29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EFE3B-4D0B-48C2-87EC-DE2F4DFB1B6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94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00C85-C6C2-4799-B375-3D82E8DF429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5091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CB707-BF8B-4DF4-A96B-42680252D41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643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7613F-BE18-4FBA-A3CB-C800FECFD3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830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7E48C-497B-46DA-99D4-2035956C9A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622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1563" y="533400"/>
            <a:ext cx="749935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fld id="{6F82823C-5BE3-4B73-9D1F-AEFECBDF8A1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0" name="Freeform 15"/>
          <p:cNvSpPr>
            <a:spLocks noChangeArrowheads="1"/>
          </p:cNvSpPr>
          <p:nvPr userDrawn="1"/>
        </p:nvSpPr>
        <p:spPr bwMode="auto">
          <a:xfrm>
            <a:off x="966788" y="442913"/>
            <a:ext cx="8166100" cy="695325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009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1031" name="Text Box 23"/>
          <p:cNvSpPr txBox="1">
            <a:spLocks noChangeArrowheads="1"/>
          </p:cNvSpPr>
          <p:nvPr userDrawn="1"/>
        </p:nvSpPr>
        <p:spPr bwMode="auto">
          <a:xfrm>
            <a:off x="865188" y="69850"/>
            <a:ext cx="75612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bg-BG" sz="1200" b="1" dirty="0" smtClean="0">
                <a:solidFill>
                  <a:srgbClr val="000099"/>
                </a:solidFill>
              </a:rPr>
              <a:t>АГЕНЦИЯ ЗА УСТОЙЧИВО ЕНЕРГИЙНО РАЗВИТИЕ</a:t>
            </a:r>
          </a:p>
        </p:txBody>
      </p:sp>
      <p:sp>
        <p:nvSpPr>
          <p:cNvPr id="1032" name="Freeform 24"/>
          <p:cNvSpPr>
            <a:spLocks noChangeArrowheads="1"/>
          </p:cNvSpPr>
          <p:nvPr userDrawn="1"/>
        </p:nvSpPr>
        <p:spPr bwMode="auto">
          <a:xfrm rot="10800000">
            <a:off x="14288" y="6062663"/>
            <a:ext cx="8878887" cy="360362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009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103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600200"/>
            <a:ext cx="79009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 smtClean="0"/>
              <a:t>Click to edit Master text styles</a:t>
            </a:r>
          </a:p>
          <a:p>
            <a:pPr lvl="1"/>
            <a:r>
              <a:rPr lang="bg-BG" altLang="en-US" smtClean="0"/>
              <a:t>Second level</a:t>
            </a:r>
          </a:p>
          <a:p>
            <a:pPr lvl="2"/>
            <a:r>
              <a:rPr lang="bg-BG" altLang="en-US" smtClean="0"/>
              <a:t>Third level</a:t>
            </a:r>
          </a:p>
          <a:p>
            <a:pPr lvl="3"/>
            <a:r>
              <a:rPr lang="bg-BG" altLang="en-US" smtClean="0"/>
              <a:t>Fourth level</a:t>
            </a:r>
          </a:p>
          <a:p>
            <a:pPr lvl="4"/>
            <a:r>
              <a:rPr lang="bg-BG" altLang="en-US" smtClean="0"/>
              <a:t>Fifth level</a:t>
            </a:r>
          </a:p>
        </p:txBody>
      </p:sp>
      <p:pic>
        <p:nvPicPr>
          <p:cNvPr id="1034" name="Picture 11" descr="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6516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59" r:id="rId1"/>
    <p:sldLayoutId id="2147484848" r:id="rId2"/>
    <p:sldLayoutId id="2147484849" r:id="rId3"/>
    <p:sldLayoutId id="2147484850" r:id="rId4"/>
    <p:sldLayoutId id="2147484851" r:id="rId5"/>
    <p:sldLayoutId id="2147484852" r:id="rId6"/>
    <p:sldLayoutId id="2147484853" r:id="rId7"/>
    <p:sldLayoutId id="2147484854" r:id="rId8"/>
    <p:sldLayoutId id="2147484855" r:id="rId9"/>
    <p:sldLayoutId id="2147484856" r:id="rId10"/>
    <p:sldLayoutId id="2147484857" r:id="rId11"/>
    <p:sldLayoutId id="214748485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q"/>
        <a:defRPr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q"/>
        <a:defRPr sz="14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5.pn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4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00192" y="5373688"/>
            <a:ext cx="2492971" cy="774700"/>
          </a:xfrm>
        </p:spPr>
        <p:txBody>
          <a:bodyPr/>
          <a:lstStyle/>
          <a:p>
            <a:pPr eaLnBrk="1" hangingPunct="1"/>
            <a:r>
              <a:rPr lang="bg-BG" altLang="en-US" dirty="0" smtClean="0">
                <a:solidFill>
                  <a:srgbClr val="000099"/>
                </a:solidFill>
                <a:cs typeface="Times New Roman" pitchFamily="18" charset="0"/>
              </a:rPr>
              <a:t>Ивайло Алексиев</a:t>
            </a:r>
          </a:p>
          <a:p>
            <a:pPr eaLnBrk="1" hangingPunct="1"/>
            <a:r>
              <a:rPr lang="bg-BG" altLang="en-US" dirty="0" smtClean="0">
                <a:solidFill>
                  <a:srgbClr val="000099"/>
                </a:solidFill>
                <a:cs typeface="Times New Roman" pitchFamily="18" charset="0"/>
              </a:rPr>
              <a:t>Изпълнителен директор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3125788" y="3070225"/>
            <a:ext cx="5689600" cy="1294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bg-BG" sz="2000" b="1" kern="0" dirty="0" smtClean="0">
                <a:solidFill>
                  <a:srgbClr val="000099"/>
                </a:solidFill>
                <a:latin typeface="+mn-lt"/>
                <a:ea typeface="+mj-ea"/>
                <a:cs typeface="Times New Roman" pitchFamily="18" charset="0"/>
              </a:rPr>
              <a:t>Схемата за задължения за енергийна ефективност в новия период за планиране до 2030 г.</a:t>
            </a:r>
            <a:endParaRPr lang="bg-BG" sz="2000" b="1" kern="0" dirty="0">
              <a:solidFill>
                <a:srgbClr val="000099"/>
              </a:solidFill>
              <a:latin typeface="+mn-lt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E68A10-5D88-45C9-9700-3440702FC854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559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Популярни заблуди за Схемата за задължения		(1)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299802"/>
            <a:ext cx="80283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Прилагането на Схеми за задължения е европейско изобретение. 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01656"/>
            <a:ext cx="507464" cy="5074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7488" y="1628800"/>
            <a:ext cx="80283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>
                <a:solidFill>
                  <a:srgbClr val="000099"/>
                </a:solidFill>
              </a:rPr>
              <a:t>В ЕС е възприет световен опит, който е доказал своята икономическа ефективност при прилагане. АУЕР </a:t>
            </a:r>
            <a:r>
              <a:rPr lang="bg-BG" sz="1200" dirty="0" smtClean="0">
                <a:solidFill>
                  <a:srgbClr val="000099"/>
                </a:solidFill>
              </a:rPr>
              <a:t>е пручвала чуждият опит, като извън Европа са разгледани Китай, САЩ и Австралия.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60848"/>
            <a:ext cx="507464" cy="5074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2776" y="2176080"/>
            <a:ext cx="80283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Алтернативните мерки са универсалното решение, което не натоварва нито една страна и не се отразява на крайният потребител. Алтернативните мерки следва да се гарантират от държавата.</a:t>
            </a:r>
            <a:endParaRPr lang="bg-BG" sz="1200" dirty="0">
              <a:solidFill>
                <a:srgbClr val="00009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2701369"/>
            <a:ext cx="858761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В чл. 14, ал. 7 са изброени алтернативните мерки: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1. енергийни данъци или данъци за въглероден диоксид, чийто ефект е намаляване на крайното потребление на енергия; 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2. схеми и инструменти за финансиране или фискални стимули, които водят до прилагане на енергийноефективни технологии или техники и чийто ефект е намаляване на крайното потребление на енергия; 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3. разпоредби или доброволни споразумения, които водят до прилагане на енергийноефективни технологии или техники и чийто ефект е намаляване на крайното потребление на енергия; 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4. стандарти и норми, целящи подобряване на енергийната ефективност на продуктите и услугите, в това число на сградите и на превозните средства, с изключение на стандартите и нормите, които са задължителни и приложими в съответствие с правото на Европейския съюз; 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5. схеми за етикетиране на енергийната ефективност, с изключение на схемите, които са задължителни и приложими в съответствие с правото на Европейския съюз; </a:t>
            </a:r>
          </a:p>
          <a:p>
            <a:r>
              <a:rPr lang="bg-BG" sz="1200" dirty="0" smtClean="0">
                <a:solidFill>
                  <a:srgbClr val="000099"/>
                </a:solidFill>
              </a:rPr>
              <a:t>6. образование и обучение, включително консултантски програми в областта на енергетиката, водещи до прилагането на енергийноефективни технологии или техники и чийто ефект е намаляване на крайното потребление на енергия.</a:t>
            </a:r>
          </a:p>
          <a:p>
            <a:pPr algn="just">
              <a:spcAft>
                <a:spcPts val="0"/>
              </a:spcAft>
              <a:defRPr/>
            </a:pPr>
            <a:r>
              <a:rPr lang="bg-BG" sz="1200" b="1" dirty="0" smtClean="0">
                <a:solidFill>
                  <a:srgbClr val="000099"/>
                </a:solidFill>
              </a:rPr>
              <a:t>Коя от точките не изисква бюджетен ресурс, който да бъде осигурен от държавата? От къде идва бюджетният ресурс?</a:t>
            </a:r>
            <a:endParaRPr lang="bg-BG" sz="1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6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E68A10-5D88-45C9-9700-3440702FC854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559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Популярни заблуди за Схемата за задължения		(2)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299802"/>
            <a:ext cx="80283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„Цялата индивиду</a:t>
            </a:r>
            <a:r>
              <a:rPr lang="bg-BG" sz="1200" dirty="0">
                <a:solidFill>
                  <a:srgbClr val="000099"/>
                </a:solidFill>
              </a:rPr>
              <a:t>а</a:t>
            </a:r>
            <a:r>
              <a:rPr lang="bg-BG" sz="1200" dirty="0" smtClean="0">
                <a:solidFill>
                  <a:srgbClr val="000099"/>
                </a:solidFill>
              </a:rPr>
              <a:t>лна цел за енергийни спестявания може да бъде изпълнена чрез придобиване на спестявания/УЕС от трети лица“ 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01656"/>
            <a:ext cx="507464" cy="5074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7488" y="1809120"/>
            <a:ext cx="80283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Нарушава се принципа на материалност</a:t>
            </a:r>
            <a:endParaRPr lang="bg-BG" sz="1200" dirty="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738" y="3800073"/>
            <a:ext cx="80283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„Липсва реален интерес у потребителите да прилагат мерки за ЕЕ“ 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645024"/>
            <a:ext cx="507464" cy="5074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9512" y="4149080"/>
            <a:ext cx="85876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Откъде ще се появят тогава УЕС и така желаният регулиран пазар?</a:t>
            </a:r>
          </a:p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През 2018 г. са изпълнени близо 400 проекта за ЕЕ в сектор Индустрия (със самостоятелно финансиране) и близо 1 300 мерки в публичен сграден фонд (поне половината са със собствено финансиране). Общо над 500 </a:t>
            </a:r>
            <a:r>
              <a:rPr lang="en-US" sz="1200" dirty="0" err="1" smtClean="0">
                <a:solidFill>
                  <a:srgbClr val="000099"/>
                </a:solidFill>
              </a:rPr>
              <a:t>GWh</a:t>
            </a:r>
            <a:r>
              <a:rPr lang="en-US" sz="1200" dirty="0" smtClean="0">
                <a:solidFill>
                  <a:srgbClr val="000099"/>
                </a:solidFill>
              </a:rPr>
              <a:t> </a:t>
            </a:r>
            <a:r>
              <a:rPr lang="bg-BG" sz="1200" dirty="0" smtClean="0">
                <a:solidFill>
                  <a:srgbClr val="000099"/>
                </a:solidFill>
              </a:rPr>
              <a:t>енергийни спестявания .</a:t>
            </a:r>
          </a:p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Предлагането на енергийни услуги не се различава по нищо от предлагането на всяка друга стока и услуга на пазарен принцип. Продавачът създава интереса чрез предлагането на конкурента стока.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60848"/>
            <a:ext cx="507464" cy="5074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2776" y="2176080"/>
            <a:ext cx="80283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„Регулиран пазар на енергийни спестявания/УЕС (бели сертификати) ще разреши всички пречки“ </a:t>
            </a:r>
            <a:endParaRPr lang="bg-BG" sz="1200" dirty="0">
              <a:solidFill>
                <a:srgbClr val="00009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2564904"/>
            <a:ext cx="85876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Едва три страни в ЕС използват механизъм за търговия с бели сертификати – високи цени на сертификата, повече изгода от самостоятелно прилагане  на ЕСМ, работят чисто пазарни принципи.</a:t>
            </a:r>
          </a:p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Прилагането на такъв механизъм изисква: Администрация, която да го управлява и контролира; Създаване или използване на борсова платформа; Възстановяване на разхходите през цената на енергията, наблюдавано от регулатор (КЕВР).</a:t>
            </a:r>
            <a:endParaRPr lang="bg-BG" sz="1200" dirty="0">
              <a:solidFill>
                <a:srgbClr val="000099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31924" y="5335345"/>
            <a:ext cx="8604373" cy="935533"/>
            <a:chOff x="251520" y="1196752"/>
            <a:chExt cx="8604373" cy="935533"/>
          </a:xfrm>
        </p:grpSpPr>
        <p:sp>
          <p:nvSpPr>
            <p:cNvPr id="19" name="TextBox 18"/>
            <p:cNvSpPr txBox="1"/>
            <p:nvPr/>
          </p:nvSpPr>
          <p:spPr>
            <a:xfrm>
              <a:off x="827584" y="1299802"/>
              <a:ext cx="802830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„Меките мерки – най-желаният начин за постигане на целите“ 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876" y="1196752"/>
              <a:ext cx="507464" cy="507464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251520" y="1670620"/>
              <a:ext cx="851560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Т. нар. меки мерки имат много кратък полезен живот – постигнатите спестявания  се „загубват“ и трябва да се „наваксват“; Малки енергийни спестявания срещу големи усилия  за доказване и за прилагане.  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86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E68A10-5D88-45C9-9700-3440702FC854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559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Популярни заблуди за Схемата за задължения		(3)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4823" y="3767691"/>
            <a:ext cx="80283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„Вноската във финансов посредник е санкция“ и „Трябва да има определен официален размер на вноската“</a:t>
            </a:r>
            <a:endParaRPr lang="bg-BG" sz="1200" dirty="0">
              <a:solidFill>
                <a:srgbClr val="000099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24" y="3652459"/>
            <a:ext cx="507464" cy="5074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9512" y="4116153"/>
            <a:ext cx="85876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Финансовият посредник управлява инвестицията на търговеца. Енергийните спестявания, финансовият ресурс, както и печалбата от възвръщаемостта на инвестицията,се споделя с търговеца.</a:t>
            </a:r>
          </a:p>
          <a:p>
            <a:pPr algn="just">
              <a:spcAft>
                <a:spcPts val="0"/>
              </a:spcAft>
              <a:defRPr/>
            </a:pPr>
            <a:r>
              <a:rPr lang="bg-BG" sz="1200" dirty="0" smtClean="0">
                <a:solidFill>
                  <a:srgbClr val="000099"/>
                </a:solidFill>
              </a:rPr>
              <a:t>Проектите за енергийна ефективност се развиват на пазарен принцип, както предлагането на всяка друга стока и услуга. Определянето на официален размер на вноска във фонд, освен, че нарушава пазарните принципи, би се явило и пречка пред развитието на бизнеса с енергийни услуги.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15515" y="5131816"/>
            <a:ext cx="8701573" cy="1081787"/>
            <a:chOff x="179512" y="2129448"/>
            <a:chExt cx="8701573" cy="108178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2129448"/>
              <a:ext cx="507464" cy="507464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52776" y="2176080"/>
              <a:ext cx="802830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„Гаранциите за произход на енергия от ВИ могат да бъдат УЕС“ 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79512" y="2564904"/>
              <a:ext cx="85876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Политики и мерки за ВИЕ и тези за ЕЕ не са директно свързани, не са взаимнозаменяеми, а в редица случаи се самоизключват. Двете директиви използват по същество различни принципи и механизъм за преобразуване на  гаранция за произход в УЕС не съществува и е недопустим.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45254" y="1249832"/>
            <a:ext cx="8598643" cy="1466007"/>
            <a:chOff x="271876" y="4994880"/>
            <a:chExt cx="8598643" cy="1466007"/>
          </a:xfrm>
        </p:grpSpPr>
        <p:sp>
          <p:nvSpPr>
            <p:cNvPr id="15" name="TextBox 14"/>
            <p:cNvSpPr txBox="1"/>
            <p:nvPr/>
          </p:nvSpPr>
          <p:spPr>
            <a:xfrm>
              <a:off x="842210" y="5085184"/>
              <a:ext cx="802830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„Във всички държави Схемата се заплаща </a:t>
              </a:r>
              <a:r>
                <a:rPr lang="bg-BG" sz="1200" dirty="0">
                  <a:solidFill>
                    <a:srgbClr val="000099"/>
                  </a:solidFill>
                </a:rPr>
                <a:t>чрез добавка </a:t>
              </a:r>
              <a:r>
                <a:rPr lang="bg-BG" sz="1200" dirty="0" smtClean="0">
                  <a:solidFill>
                    <a:srgbClr val="000099"/>
                  </a:solidFill>
                </a:rPr>
                <a:t>в цената на крайния потребител“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726" y="4994880"/>
              <a:ext cx="507464" cy="507464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71876" y="5445224"/>
              <a:ext cx="8598643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Това се случва предимно и основно в страните с либерализиран пазар и то на принципа „мярка за мярка“ – първо се прилага ЕЕ мярка, доказва се и тогава се включва в цената за крайния потребител, който е получил мярката. В редица случаи дори това не е позволено за определени сектори или задължени лица – Индустрия например (Хърватска). Дори в случаите на покриване на разхода от крайния потребител, това не винаги става в размер на 100% от направената инвестиция (във Великобритания 30% се включват в сметката на клиента).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44448" y="2667436"/>
            <a:ext cx="8691007" cy="1049596"/>
            <a:chOff x="179512" y="5329991"/>
            <a:chExt cx="8691007" cy="1049596"/>
          </a:xfrm>
        </p:grpSpPr>
        <p:sp>
          <p:nvSpPr>
            <p:cNvPr id="19" name="TextBox 18"/>
            <p:cNvSpPr txBox="1"/>
            <p:nvPr/>
          </p:nvSpPr>
          <p:spPr>
            <a:xfrm>
              <a:off x="842210" y="5445224"/>
              <a:ext cx="802830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„Разходите на търговеца трябва механично да се включват в сметките на всички крайни потребители“ 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5803" y="5329991"/>
              <a:ext cx="507464" cy="507464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179512" y="5733256"/>
              <a:ext cx="869100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  <a:defRPr/>
              </a:pPr>
              <a:r>
                <a:rPr lang="bg-BG" sz="1200" dirty="0" smtClean="0">
                  <a:solidFill>
                    <a:srgbClr val="000099"/>
                  </a:solidFill>
                </a:rPr>
                <a:t>Нарушава се принципа на материалност. Нарушават се изискванията за доказване, измерване и отчитане на изпълнението. Включването на разход в сметките на потребителя би следвало да е възможно само след пряко изпълнение на мерки за ЕЕ при конкретно този потребител и само след доказването на енергийните спестявания.</a:t>
              </a:r>
              <a:endParaRPr lang="bg-BG" sz="1200" dirty="0">
                <a:solidFill>
                  <a:srgbClr val="0000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996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C1C0F23-E89D-473A-84DB-157FCE1807A9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200" dirty="0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09888"/>
            <a:ext cx="9144000" cy="447675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24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Благодаря</a:t>
            </a:r>
            <a:r>
              <a:rPr lang="bg-BG" sz="2400" cap="al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4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за вниманието!</a:t>
            </a: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8893175" y="3817938"/>
            <a:ext cx="0" cy="2490787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D7C649C-7E6B-41F6-A50F-2BDF64CD5D16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200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76250"/>
            <a:ext cx="8100392" cy="735013"/>
          </a:xfrm>
        </p:spPr>
        <p:txBody>
          <a:bodyPr/>
          <a:lstStyle/>
          <a:p>
            <a:pPr lvl="0" eaLnBrk="1" hangingPunct="1"/>
            <a:r>
              <a:rPr lang="bg-BG" dirty="0" smtClean="0"/>
              <a:t>Основни моменти в предложенията за промяна на Европейското енергийно законодателство</a:t>
            </a:r>
            <a:endParaRPr kumimoji="1" lang="bg-BG" alt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179512" y="1412776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>
                <a:solidFill>
                  <a:srgbClr val="000099"/>
                </a:solidFill>
              </a:rPr>
              <a:t>На 30 ноември 2016 г. Европейската комисия представи пакет от мерки, насочени към запазване на конкурентоспособността на Европейския съюз в условията на прехода към чиста енергия, който променя облика на глобалните енергийни пазари: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Директива за насърчаване използването на енергия от възобновяеми източници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Директива относно енергийната ефективност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Директива относно енергийните характеристики на сградите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Регламент за управлението на Енергийния съюз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Директива за общи правила за вътрешния електроенергиен пазар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Регламент за вътрешния електроенергиен пазар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Регламент за готовност за справяне с рискове в електроенергийния сектор</a:t>
            </a:r>
            <a:endParaRPr lang="bg-BG" sz="1600" dirty="0">
              <a:solidFill>
                <a:srgbClr val="000099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bg-BG" dirty="0">
                <a:solidFill>
                  <a:srgbClr val="000099"/>
                </a:solidFill>
              </a:rPr>
              <a:t>Предложение за Регламент за създаване на Агенция на Европейския съюз за сътрудничество между регулаторите на </a:t>
            </a:r>
            <a:r>
              <a:rPr lang="bg-BG" dirty="0" smtClean="0">
                <a:solidFill>
                  <a:srgbClr val="000099"/>
                </a:solidFill>
              </a:rPr>
              <a:t>енергия</a:t>
            </a:r>
            <a:endParaRPr lang="bg-BG" alt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318386-B223-4764-A61D-549851D56010}" type="slidenum">
              <a:rPr lang="en-US" altLang="en-US" smtClean="0"/>
              <a:pPr eaLnBrk="1" hangingPunct="1"/>
              <a:t>3</a:t>
            </a:fld>
            <a:endParaRPr lang="en-US" altLang="en-US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962714" y="515261"/>
            <a:ext cx="8072437" cy="1015280"/>
          </a:xfrm>
        </p:spPr>
        <p:txBody>
          <a:bodyPr/>
          <a:lstStyle/>
          <a:p>
            <a:r>
              <a:rPr lang="bg-BG" altLang="bg-B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Рамка за политиките в областта на климата и енергетиката в периода до 2030 Г.</a:t>
            </a:r>
            <a:r>
              <a:rPr lang="ru-RU" altLang="bg-B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altLang="bg-B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bg-BG" altLang="bg-BG" b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" name="Hexagon 23"/>
          <p:cNvSpPr/>
          <p:nvPr/>
        </p:nvSpPr>
        <p:spPr>
          <a:xfrm rot="1612875">
            <a:off x="1340466" y="1946834"/>
            <a:ext cx="1865815" cy="1663882"/>
          </a:xfrm>
          <a:prstGeom prst="hexagon">
            <a:avLst/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>
                  <a:lumMod val="8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044" y="2578719"/>
            <a:ext cx="12647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 г.</a:t>
            </a:r>
            <a:endParaRPr lang="en-US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Hexagon 25"/>
          <p:cNvSpPr/>
          <p:nvPr/>
        </p:nvSpPr>
        <p:spPr>
          <a:xfrm rot="1612875">
            <a:off x="3229611" y="1893558"/>
            <a:ext cx="1865815" cy="1663882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Hexagon 26"/>
          <p:cNvSpPr/>
          <p:nvPr/>
        </p:nvSpPr>
        <p:spPr>
          <a:xfrm rot="1612875">
            <a:off x="5063375" y="1840282"/>
            <a:ext cx="1865815" cy="1663882"/>
          </a:xfrm>
          <a:prstGeom prst="hexagon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Hexagon 27"/>
          <p:cNvSpPr/>
          <p:nvPr/>
        </p:nvSpPr>
        <p:spPr>
          <a:xfrm rot="1612875">
            <a:off x="6870797" y="1787005"/>
            <a:ext cx="1865815" cy="1663882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Hexagon 28"/>
          <p:cNvSpPr/>
          <p:nvPr/>
        </p:nvSpPr>
        <p:spPr>
          <a:xfrm rot="1612875">
            <a:off x="1734070" y="3510124"/>
            <a:ext cx="1865815" cy="1663882"/>
          </a:xfrm>
          <a:prstGeom prst="hexagon">
            <a:avLst/>
          </a:prstGeom>
          <a:solidFill>
            <a:schemeClr val="accent3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Hexagon 29"/>
          <p:cNvSpPr/>
          <p:nvPr/>
        </p:nvSpPr>
        <p:spPr>
          <a:xfrm rot="1612875">
            <a:off x="3623215" y="3456848"/>
            <a:ext cx="1865815" cy="1663882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Hexagon 30"/>
          <p:cNvSpPr/>
          <p:nvPr/>
        </p:nvSpPr>
        <p:spPr>
          <a:xfrm rot="1612875">
            <a:off x="5456979" y="3403572"/>
            <a:ext cx="1865815" cy="166388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Hexagon 31"/>
          <p:cNvSpPr/>
          <p:nvPr/>
        </p:nvSpPr>
        <p:spPr>
          <a:xfrm rot="1612875">
            <a:off x="7264401" y="3350295"/>
            <a:ext cx="1865815" cy="1663882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81445" y="4035458"/>
            <a:ext cx="136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2030 г.</a:t>
            </a:r>
            <a:endParaRPr lang="en-US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1435" y="2240166"/>
            <a:ext cx="1452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20%</a:t>
            </a:r>
          </a:p>
          <a:p>
            <a:pPr algn="ctr"/>
            <a:r>
              <a:rPr lang="bg-BG" sz="16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</a:t>
            </a:r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мисии парникови газове</a:t>
            </a:r>
            <a:endParaRPr lang="en-US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31827" y="3796912"/>
            <a:ext cx="1470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40%</a:t>
            </a:r>
          </a:p>
          <a:p>
            <a:pPr algn="ctr"/>
            <a:r>
              <a:rPr lang="bg-BG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</a:t>
            </a:r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мисии парникови газове (1990)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54347" y="2256724"/>
            <a:ext cx="1727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20%</a:t>
            </a:r>
          </a:p>
          <a:p>
            <a:pPr algn="ctr"/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възобновяема енергия</a:t>
            </a:r>
            <a:endParaRPr lang="en-US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35896" y="3836077"/>
            <a:ext cx="18068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32%</a:t>
            </a:r>
          </a:p>
          <a:p>
            <a:pPr algn="ctr"/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възобновяема енергия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48438" y="2332583"/>
            <a:ext cx="15438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4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20%</a:t>
            </a:r>
          </a:p>
          <a:p>
            <a:pPr algn="ctr"/>
            <a:r>
              <a:rPr lang="bg-BG" sz="14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енергийна ефективност</a:t>
            </a:r>
            <a:endParaRPr lang="en-US" sz="140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04810" y="3766737"/>
            <a:ext cx="1543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32,5%</a:t>
            </a:r>
          </a:p>
          <a:p>
            <a:pPr algn="ctr"/>
            <a:r>
              <a:rPr lang="bg-BG" sz="16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енергийна ефективност</a:t>
            </a:r>
            <a:endParaRPr lang="en-US" sz="160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99037" y="2062166"/>
            <a:ext cx="1853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0%</a:t>
            </a:r>
          </a:p>
          <a:p>
            <a:pPr algn="ctr"/>
            <a:r>
              <a:rPr lang="bg-BG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ел.енергийна </a:t>
            </a:r>
            <a:r>
              <a:rPr lang="bg-BG" sz="16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междусистемна свързаност</a:t>
            </a:r>
            <a:endParaRPr lang="en-US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67810" y="3589181"/>
            <a:ext cx="18761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15%</a:t>
            </a:r>
          </a:p>
          <a:p>
            <a:pPr algn="ctr"/>
            <a:r>
              <a:rPr lang="bg-BG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ел. енергийна </a:t>
            </a:r>
            <a:r>
              <a:rPr lang="bg-BG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междусистемна свързаност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6894512" y="1854385"/>
            <a:ext cx="0" cy="1512168"/>
          </a:xfrm>
          <a:prstGeom prst="line">
            <a:avLst/>
          </a:prstGeom>
          <a:ln w="28575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876256" y="3356992"/>
            <a:ext cx="555775" cy="256115"/>
          </a:xfrm>
          <a:prstGeom prst="line">
            <a:avLst/>
          </a:prstGeom>
          <a:ln w="28575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Left Brace 1028"/>
          <p:cNvSpPr/>
          <p:nvPr/>
        </p:nvSpPr>
        <p:spPr>
          <a:xfrm rot="16200000">
            <a:off x="4799202" y="1830466"/>
            <a:ext cx="552118" cy="7634438"/>
          </a:xfrm>
          <a:prstGeom prst="leftBrace">
            <a:avLst/>
          </a:prstGeom>
          <a:ln w="34925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TextBox 1029"/>
          <p:cNvSpPr txBox="1"/>
          <p:nvPr/>
        </p:nvSpPr>
        <p:spPr>
          <a:xfrm>
            <a:off x="2030082" y="6010256"/>
            <a:ext cx="6303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Нова система </a:t>
            </a:r>
            <a:r>
              <a:rPr lang="bg-BG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bg-BG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управление + показатели</a:t>
            </a:r>
            <a:endParaRPr lang="en-US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3"/>
          <p:cNvSpPr/>
          <p:nvPr/>
        </p:nvSpPr>
        <p:spPr>
          <a:xfrm>
            <a:off x="1995056" y="1591294"/>
            <a:ext cx="4066020" cy="3859480"/>
          </a:xfrm>
          <a:prstGeom prst="ellipse">
            <a:avLst/>
          </a:prstGeom>
          <a:solidFill>
            <a:srgbClr val="65D7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8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Директива</a:t>
            </a:r>
          </a:p>
          <a:p>
            <a:pPr algn="ctr"/>
            <a:r>
              <a:rPr lang="bg-BG" sz="28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ЕЕ</a:t>
            </a:r>
          </a:p>
          <a:p>
            <a:pPr algn="ctr"/>
            <a:endParaRPr lang="nl-NL" sz="2800" b="1" dirty="0">
              <a:solidFill>
                <a:schemeClr val="tx1"/>
              </a:solidFill>
            </a:endParaRPr>
          </a:p>
        </p:txBody>
      </p:sp>
      <p:sp>
        <p:nvSpPr>
          <p:cNvPr id="6" name="Ovaal 4"/>
          <p:cNvSpPr/>
          <p:nvPr/>
        </p:nvSpPr>
        <p:spPr>
          <a:xfrm>
            <a:off x="3180145" y="3748996"/>
            <a:ext cx="1695841" cy="1695841"/>
          </a:xfrm>
          <a:prstGeom prst="ellipse">
            <a:avLst/>
          </a:prstGeom>
          <a:gradFill>
            <a:gsLst>
              <a:gs pos="80000">
                <a:srgbClr val="0070C0"/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4"/>
              </a:solidFill>
            </a:endParaRPr>
          </a:p>
        </p:txBody>
      </p:sp>
      <p:sp>
        <p:nvSpPr>
          <p:cNvPr id="7" name="Ovaal 10"/>
          <p:cNvSpPr/>
          <p:nvPr/>
        </p:nvSpPr>
        <p:spPr>
          <a:xfrm>
            <a:off x="5422602" y="1591294"/>
            <a:ext cx="1695841" cy="1695841"/>
          </a:xfrm>
          <a:prstGeom prst="ellipse">
            <a:avLst/>
          </a:prstGeom>
          <a:gradFill>
            <a:gsLst>
              <a:gs pos="80000">
                <a:srgbClr val="0070C0"/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4242973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Сградна </a:t>
            </a:r>
            <a:r>
              <a:rPr lang="bg-BG" sz="20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директива</a:t>
            </a:r>
            <a:endParaRPr lang="nl-NL" sz="200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7360" y="2116048"/>
            <a:ext cx="1698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Директива за </a:t>
            </a:r>
            <a:r>
              <a:rPr lang="bg-BG" sz="20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ВЕИ</a:t>
            </a:r>
            <a:endParaRPr lang="nl-NL" sz="200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2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0432" y="6362106"/>
            <a:ext cx="549424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8F07EE-4B64-4459-9BBA-3C6AA878C401}" type="slidenum">
              <a:rPr lang="en-US" altLang="en-US" smtClean="0"/>
              <a:t>5</a:t>
            </a:fld>
            <a:endParaRPr lang="en-US" alt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74062" cy="720080"/>
          </a:xfrm>
        </p:spPr>
        <p:txBody>
          <a:bodyPr/>
          <a:lstStyle/>
          <a:p>
            <a:r>
              <a:rPr lang="ru-RU" b="0" dirty="0" smtClean="0"/>
              <a:t> </a:t>
            </a:r>
            <a:r>
              <a:rPr lang="ru-RU" dirty="0" smtClean="0"/>
              <a:t>Директива (</a:t>
            </a:r>
            <a:r>
              <a:rPr lang="ru-RU" dirty="0"/>
              <a:t>ЕС) 2018/2002 </a:t>
            </a:r>
            <a:r>
              <a:rPr lang="ru-RU" dirty="0" smtClean="0"/>
              <a:t>на </a:t>
            </a:r>
            <a:r>
              <a:rPr lang="bg-BG" dirty="0" smtClean="0"/>
              <a:t>Европейския</a:t>
            </a:r>
            <a:r>
              <a:rPr lang="ru-RU" dirty="0" smtClean="0"/>
              <a:t> парламент и на </a:t>
            </a:r>
            <a:r>
              <a:rPr lang="bg-BG" dirty="0" smtClean="0"/>
              <a:t>Съвета</a:t>
            </a:r>
            <a:r>
              <a:rPr lang="ru-RU" dirty="0" smtClean="0"/>
              <a:t> от </a:t>
            </a:r>
            <a:r>
              <a:rPr lang="ru-RU" dirty="0"/>
              <a:t>11 </a:t>
            </a:r>
            <a:r>
              <a:rPr lang="bg-BG" dirty="0" smtClean="0"/>
              <a:t>декември</a:t>
            </a:r>
            <a:r>
              <a:rPr lang="ru-RU" dirty="0" smtClean="0"/>
              <a:t> </a:t>
            </a:r>
            <a:r>
              <a:rPr lang="ru-RU" dirty="0"/>
              <a:t>2018 </a:t>
            </a:r>
            <a:r>
              <a:rPr lang="ru-RU" dirty="0" smtClean="0"/>
              <a:t>г.  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398" y="1521768"/>
            <a:ext cx="849694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Национална кумулативна цел за енергийна ефективност</a:t>
            </a: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нови годишни енергийни спестявания за периода 1 януари 2021 г. до 31 декември 2030 г. 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Хоризонт до 2050 г.: </a:t>
            </a: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Държавите членки трябва да продължат да постигат нови годишни икономии, в съответствие с първа алинея, буква б) за десетгодишни периоди след 2030 г., освен ако прегледите от страна на Комисията до 2027 г. и на всеки десет години след това не покажат, че това не е необходимо за постигане на дългосрочните цели на Съюза за 2050 г. в областта на енергетиката и климата.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>
                <a:solidFill>
                  <a:srgbClr val="000099"/>
                </a:solidFill>
              </a:rPr>
              <a:t>Засилват се текстовете свързани с отчитането на потреблението на природен газ и електроенергия, както и отчитането на отоплението, охлаждането и топла вода за битови нужди.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>
                <a:solidFill>
                  <a:srgbClr val="000099"/>
                </a:solidFill>
              </a:rPr>
              <a:t>Разширяват се текстовете с изисквания към фактурирането, т.е. информацията за клиентите</a:t>
            </a:r>
            <a:r>
              <a:rPr lang="bg-BG" sz="1600" dirty="0" smtClean="0">
                <a:solidFill>
                  <a:srgbClr val="000099"/>
                </a:solidFill>
              </a:rPr>
              <a:t>.</a:t>
            </a:r>
            <a:endParaRPr lang="bg-BG" sz="1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Енергийната ефективност е част от интегрираните планове на държавите членки в областта на енергетиката и климата.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600" dirty="0" smtClean="0">
                <a:solidFill>
                  <a:srgbClr val="000099"/>
                </a:solidFill>
              </a:rPr>
              <a:t>Срокът </a:t>
            </a:r>
            <a:r>
              <a:rPr lang="bg-BG" sz="1600" dirty="0">
                <a:solidFill>
                  <a:srgbClr val="000099"/>
                </a:solidFill>
              </a:rPr>
              <a:t>за въвеждане на </a:t>
            </a:r>
            <a:r>
              <a:rPr lang="bg-BG" sz="1600" dirty="0" smtClean="0">
                <a:solidFill>
                  <a:srgbClr val="000099"/>
                </a:solidFill>
              </a:rPr>
              <a:t>Директивата </a:t>
            </a:r>
            <a:r>
              <a:rPr lang="bg-BG" sz="1600" dirty="0">
                <a:solidFill>
                  <a:srgbClr val="000099"/>
                </a:solidFill>
              </a:rPr>
              <a:t>в националните нормативи </a:t>
            </a:r>
            <a:r>
              <a:rPr lang="bg-BG" sz="1600" dirty="0" smtClean="0">
                <a:solidFill>
                  <a:srgbClr val="000099"/>
                </a:solidFill>
              </a:rPr>
              <a:t>е </a:t>
            </a:r>
            <a:r>
              <a:rPr lang="bg-BG" sz="1600" dirty="0">
                <a:solidFill>
                  <a:srgbClr val="000099"/>
                </a:solidFill>
              </a:rPr>
              <a:t>до 25.06.2020 г. (с някои изключения).</a:t>
            </a:r>
            <a:r>
              <a:rPr lang="bg-BG" sz="1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g-BG" sz="1600" dirty="0" smtClean="0">
              <a:solidFill>
                <a:srgbClr val="000099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759572"/>
            <a:ext cx="2238375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0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8C1EDE-D03A-49C1-BA19-E0E19597A88E}" type="slidenum">
              <a:rPr lang="en-US" altLang="en-US" sz="1200" smtClean="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84733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Национални кумулативни цели съгласно Директива 2012/27/ЕС	(1)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graphicFrame>
        <p:nvGraphicFramePr>
          <p:cNvPr id="5" name="Diagram 4">
            <a:extLst/>
          </p:cNvPr>
          <p:cNvGraphicFramePr/>
          <p:nvPr/>
        </p:nvGraphicFramePr>
        <p:xfrm>
          <a:off x="105556" y="2132856"/>
          <a:ext cx="4466444" cy="3078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ounded Rectangle 1">
            <a:extLst/>
          </p:cNvPr>
          <p:cNvSpPr/>
          <p:nvPr/>
        </p:nvSpPr>
        <p:spPr bwMode="auto">
          <a:xfrm>
            <a:off x="1187450" y="1401763"/>
            <a:ext cx="1508125" cy="430212"/>
          </a:xfrm>
          <a:prstGeom prst="roundRect">
            <a:avLst/>
          </a:prstGeom>
          <a:gradFill flip="none" rotWithShape="1">
            <a:gsLst>
              <a:gs pos="0">
                <a:srgbClr val="3366CC"/>
              </a:gs>
              <a:gs pos="61000">
                <a:schemeClr val="accent3">
                  <a:shade val="94000"/>
                  <a:satMod val="135000"/>
                  <a:alpha val="78000"/>
                </a:schemeClr>
              </a:gs>
            </a:gsLst>
            <a:lin ang="2700000" scaled="1"/>
            <a:tileRect/>
          </a:gra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1200" b="1" dirty="0">
                <a:solidFill>
                  <a:srgbClr val="000099"/>
                </a:solidFill>
              </a:rPr>
              <a:t>Защо?</a:t>
            </a:r>
            <a:endParaRPr lang="en-US" sz="1200" b="1" dirty="0">
              <a:solidFill>
                <a:srgbClr val="000099"/>
              </a:solidFill>
            </a:endParaRPr>
          </a:p>
        </p:txBody>
      </p:sp>
      <p:sp>
        <p:nvSpPr>
          <p:cNvPr id="14" name="Rounded Rectangle 13">
            <a:extLst/>
          </p:cNvPr>
          <p:cNvSpPr/>
          <p:nvPr/>
        </p:nvSpPr>
        <p:spPr bwMode="auto">
          <a:xfrm>
            <a:off x="5724525" y="1401763"/>
            <a:ext cx="1508125" cy="430212"/>
          </a:xfrm>
          <a:prstGeom prst="roundRect">
            <a:avLst/>
          </a:prstGeom>
          <a:gradFill flip="none" rotWithShape="1">
            <a:gsLst>
              <a:gs pos="0">
                <a:srgbClr val="3366CC"/>
              </a:gs>
              <a:gs pos="61000">
                <a:schemeClr val="accent3">
                  <a:shade val="94000"/>
                  <a:satMod val="135000"/>
                  <a:alpha val="78000"/>
                </a:schemeClr>
              </a:gs>
            </a:gsLst>
            <a:lin ang="2700000" scaled="1"/>
            <a:tileRect/>
          </a:gra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1200" b="1" dirty="0">
                <a:solidFill>
                  <a:srgbClr val="000099"/>
                </a:solidFill>
              </a:rPr>
              <a:t>Как?</a:t>
            </a:r>
            <a:endParaRPr lang="en-US" sz="1200" b="1" dirty="0">
              <a:solidFill>
                <a:srgbClr val="000099"/>
              </a:solidFill>
            </a:endParaRPr>
          </a:p>
        </p:txBody>
      </p:sp>
      <p:graphicFrame>
        <p:nvGraphicFramePr>
          <p:cNvPr id="3" name="Diagram 2">
            <a:extLst/>
          </p:cNvPr>
          <p:cNvGraphicFramePr/>
          <p:nvPr>
            <p:extLst>
              <p:ext uri="{D42A27DB-BD31-4B8C-83A1-F6EECF244321}">
                <p14:modId xmlns:p14="http://schemas.microsoft.com/office/powerpoint/2010/main" val="1466584433"/>
              </p:ext>
            </p:extLst>
          </p:nvPr>
        </p:nvGraphicFramePr>
        <p:xfrm>
          <a:off x="4199448" y="2132856"/>
          <a:ext cx="4330824" cy="3078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8794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E68A10-5D88-45C9-9700-3440702FC854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84733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Национални кумулативни цели съгласно Директива 2012/27/ЕС	(2)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49192" y="1052736"/>
            <a:ext cx="669766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bg-BG" sz="1200" i="1" dirty="0" smtClean="0">
                <a:solidFill>
                  <a:srgbClr val="000099"/>
                </a:solidFill>
              </a:rPr>
              <a:t>По същество два различни периода. Прехвърляне на енергийни спестявания между тях не са допустими</a:t>
            </a:r>
            <a:r>
              <a:rPr lang="ru-RU" sz="1200" i="1" dirty="0" smtClean="0">
                <a:solidFill>
                  <a:srgbClr val="000099"/>
                </a:solidFill>
              </a:rPr>
              <a:t>.</a:t>
            </a:r>
            <a:endParaRPr lang="bg-BG" sz="1200" i="1" dirty="0">
              <a:solidFill>
                <a:srgbClr val="00009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25712"/>
            <a:ext cx="7740154" cy="4965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110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ACF6D2F-934E-40F8-A108-CED9279106A9}" type="slidenum">
              <a:rPr lang="en-US" altLang="en-US" sz="1200" smtClean="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559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</a:pPr>
            <a:r>
              <a:rPr lang="bg-BG" altLang="en-US" sz="1600" b="1" dirty="0">
                <a:solidFill>
                  <a:srgbClr val="000099"/>
                </a:solidFill>
              </a:rPr>
              <a:t>Схема за задължения за енергийна ефективност в момента</a:t>
            </a:r>
          </a:p>
        </p:txBody>
      </p:sp>
      <p:graphicFrame>
        <p:nvGraphicFramePr>
          <p:cNvPr id="5" name="Diagram 4">
            <a:extLst/>
          </p:cNvPr>
          <p:cNvGraphicFramePr/>
          <p:nvPr>
            <p:extLst>
              <p:ext uri="{D42A27DB-BD31-4B8C-83A1-F6EECF244321}">
                <p14:modId xmlns:p14="http://schemas.microsoft.com/office/powerpoint/2010/main" val="4117346818"/>
              </p:ext>
            </p:extLst>
          </p:nvPr>
        </p:nvGraphicFramePr>
        <p:xfrm>
          <a:off x="107504" y="1412776"/>
          <a:ext cx="7128792" cy="3955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Text Box 7">
            <a:extLst/>
          </p:cNvPr>
          <p:cNvSpPr txBox="1">
            <a:spLocks noChangeArrowheads="1"/>
          </p:cNvSpPr>
          <p:nvPr/>
        </p:nvSpPr>
        <p:spPr bwMode="auto">
          <a:xfrm>
            <a:off x="250825" y="6488113"/>
            <a:ext cx="6769100" cy="307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Aft>
                <a:spcPct val="0"/>
              </a:spcAft>
              <a:buSzPct val="80000"/>
              <a:buFont typeface="Wingdings" pitchFamily="2" charset="2"/>
              <a:buNone/>
              <a:defRPr/>
            </a:pPr>
            <a:r>
              <a:rPr lang="bg-BG" sz="1200" dirty="0">
                <a:solidFill>
                  <a:srgbClr val="000099"/>
                </a:solidFill>
                <a:cs typeface="Times New Roman" pitchFamily="18" charset="0"/>
              </a:rPr>
              <a:t>*</a:t>
            </a:r>
            <a:r>
              <a:rPr lang="bg-BG" sz="1100" i="1" dirty="0">
                <a:solidFill>
                  <a:srgbClr val="000099"/>
                </a:solidFill>
                <a:cs typeface="Times New Roman" pitchFamily="18" charset="0"/>
              </a:rPr>
              <a:t>моля не събирайте и изваждайте – изчисленията на схемата и на остатъка са кумулативни </a:t>
            </a:r>
            <a:r>
              <a:rPr lang="bg-BG" sz="1400" dirty="0">
                <a:solidFill>
                  <a:srgbClr val="C00000"/>
                </a:solidFill>
                <a:cs typeface="Times New Roman" pitchFamily="18" charset="0"/>
                <a:sym typeface="Wingdings" panose="05000000000000000000" pitchFamily="2" charset="2"/>
              </a:rPr>
              <a:t></a:t>
            </a:r>
            <a:endParaRPr lang="bg-BG" sz="14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7504" y="1305762"/>
            <a:ext cx="8847053" cy="1187134"/>
            <a:chOff x="107504" y="1233754"/>
            <a:chExt cx="8847053" cy="1187134"/>
          </a:xfrm>
        </p:grpSpPr>
        <p:grpSp>
          <p:nvGrpSpPr>
            <p:cNvPr id="19460" name="Group 5"/>
            <p:cNvGrpSpPr>
              <a:grpSpLocks/>
            </p:cNvGrpSpPr>
            <p:nvPr/>
          </p:nvGrpSpPr>
          <p:grpSpPr bwMode="auto">
            <a:xfrm>
              <a:off x="107504" y="1233754"/>
              <a:ext cx="8058596" cy="1187134"/>
              <a:chOff x="474661" y="1556792"/>
              <a:chExt cx="7193683" cy="1187311"/>
            </a:xfrm>
          </p:grpSpPr>
          <p:sp>
            <p:nvSpPr>
              <p:cNvPr id="19465" name="Rectangle 1"/>
              <p:cNvSpPr>
                <a:spLocks noChangeArrowheads="1"/>
              </p:cNvSpPr>
              <p:nvPr/>
            </p:nvSpPr>
            <p:spPr bwMode="auto">
              <a:xfrm>
                <a:off x="474661" y="1556792"/>
                <a:ext cx="7193683" cy="10158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1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bg-BG" altLang="en-US" sz="1200" b="1" dirty="0">
                    <a:solidFill>
                      <a:srgbClr val="000099"/>
                    </a:solidFill>
                  </a:rPr>
                  <a:t>Индивидуални цели на общински и държавни администрации</a:t>
                </a: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endParaRPr lang="bg-BG" altLang="en-US" sz="1200" b="1" dirty="0">
                  <a:solidFill>
                    <a:srgbClr val="000099"/>
                  </a:solidFill>
                </a:endParaRP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bg-BG" altLang="en-US" sz="1200" b="1" dirty="0">
                    <a:solidFill>
                      <a:srgbClr val="000099"/>
                    </a:solidFill>
                  </a:rPr>
                  <a:t>Индивидуални цели на собственици на промишлени системи</a:t>
                </a: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endParaRPr lang="bg-BG" altLang="en-US" sz="1200" b="1" dirty="0">
                  <a:solidFill>
                    <a:srgbClr val="000099"/>
                  </a:solidFill>
                </a:endParaRP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bg-BG" altLang="en-US" sz="1200" b="1" dirty="0" smtClean="0">
                    <a:solidFill>
                      <a:srgbClr val="000099"/>
                    </a:solidFill>
                  </a:rPr>
                  <a:t>Национална </a:t>
                </a:r>
                <a:r>
                  <a:rPr lang="bg-BG" altLang="en-US" sz="1200" b="1" dirty="0">
                    <a:solidFill>
                      <a:srgbClr val="000099"/>
                    </a:solidFill>
                  </a:rPr>
                  <a:t>програма за обновяване на жилищните сгради в Р България</a:t>
                </a:r>
                <a:endParaRPr lang="en-US" altLang="en-US" sz="1200" b="1" dirty="0">
                  <a:solidFill>
                    <a:srgbClr val="000099"/>
                  </a:solidFill>
                </a:endParaRPr>
              </a:p>
            </p:txBody>
          </p:sp>
          <p:sp>
            <p:nvSpPr>
              <p:cNvPr id="3" name="Right Brace 2">
                <a:extLst/>
              </p:cNvPr>
              <p:cNvSpPr/>
              <p:nvPr/>
            </p:nvSpPr>
            <p:spPr bwMode="auto">
              <a:xfrm>
                <a:off x="4845669" y="1586193"/>
                <a:ext cx="215922" cy="576349"/>
              </a:xfrm>
              <a:prstGeom prst="rightBrace">
                <a:avLst/>
              </a:prstGeom>
              <a:ln>
                <a:solidFill>
                  <a:srgbClr val="99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bg-BG" b="1">
                  <a:ln>
                    <a:solidFill>
                      <a:srgbClr val="002060"/>
                    </a:solidFill>
                  </a:ln>
                  <a:solidFill>
                    <a:srgbClr val="FF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9467" name="Text Box 4"/>
              <p:cNvSpPr txBox="1">
                <a:spLocks noChangeArrowheads="1"/>
              </p:cNvSpPr>
              <p:nvPr/>
            </p:nvSpPr>
            <p:spPr bwMode="auto">
              <a:xfrm>
                <a:off x="5038507" y="1735841"/>
                <a:ext cx="977304" cy="4617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1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bg-BG" altLang="en-US" sz="1200" b="1" dirty="0" smtClean="0">
                    <a:solidFill>
                      <a:srgbClr val="990000"/>
                    </a:solidFill>
                  </a:rPr>
                  <a:t>2014- </a:t>
                </a:r>
                <a:r>
                  <a:rPr lang="bg-BG" altLang="en-US" sz="1200" b="1" dirty="0">
                    <a:solidFill>
                      <a:srgbClr val="990000"/>
                    </a:solidFill>
                  </a:rPr>
                  <a:t>2016 г.</a:t>
                </a:r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5617023" y="2282369"/>
                <a:ext cx="977304" cy="4617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q"/>
                  <a:defRPr sz="1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Font typeface="Wingdings" pitchFamily="2" charset="2"/>
                  <a:buChar char="§"/>
                  <a:defRPr sz="1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buClrTx/>
                  <a:buFontTx/>
                  <a:buNone/>
                </a:pPr>
                <a:r>
                  <a:rPr lang="bg-BG" altLang="en-US" sz="1200" b="1" dirty="0" smtClean="0">
                    <a:solidFill>
                      <a:srgbClr val="990000"/>
                    </a:solidFill>
                  </a:rPr>
                  <a:t>2016- 2020 </a:t>
                </a:r>
                <a:r>
                  <a:rPr lang="bg-BG" altLang="en-US" sz="1200" b="1" dirty="0">
                    <a:solidFill>
                      <a:srgbClr val="990000"/>
                    </a:solidFill>
                  </a:rPr>
                  <a:t>г.</a:t>
                </a:r>
              </a:p>
            </p:txBody>
          </p:sp>
        </p:grpSp>
        <p:sp>
          <p:nvSpPr>
            <p:cNvPr id="11" name="Right Brace 10">
              <a:extLst/>
            </p:cNvPr>
            <p:cNvSpPr/>
            <p:nvPr/>
          </p:nvSpPr>
          <p:spPr bwMode="auto">
            <a:xfrm>
              <a:off x="7019926" y="1323339"/>
              <a:ext cx="530262" cy="836491"/>
            </a:xfrm>
            <a:prstGeom prst="rightBrace">
              <a:avLst/>
            </a:prstGeom>
            <a:ln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bg-BG" b="1">
                <a:ln>
                  <a:solidFill>
                    <a:srgbClr val="002060"/>
                  </a:solidFill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7624801" y="1505115"/>
              <a:ext cx="132975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bg-BG" altLang="en-US" sz="1200" b="1" dirty="0" smtClean="0">
                  <a:solidFill>
                    <a:srgbClr val="000099"/>
                  </a:solidFill>
                </a:rPr>
                <a:t>Алтернативни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bg-BG" altLang="en-US" sz="1200" b="1" dirty="0" smtClean="0">
                  <a:solidFill>
                    <a:srgbClr val="000099"/>
                  </a:solidFill>
                </a:rPr>
                <a:t>мерки</a:t>
              </a:r>
              <a:endParaRPr lang="bg-BG" altLang="en-US" sz="1200" b="1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0837" y="4643168"/>
            <a:ext cx="7835579" cy="1773060"/>
            <a:chOff x="5239174" y="3116991"/>
            <a:chExt cx="7672237" cy="1910155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6382523" y="3273818"/>
              <a:ext cx="322799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Електрическа </a:t>
              </a:r>
              <a:r>
                <a:rPr lang="bg-BG" altLang="en-US" sz="1200" dirty="0" smtClean="0">
                  <a:solidFill>
                    <a:srgbClr val="000099"/>
                  </a:solidFill>
                  <a:cs typeface="Arial" charset="0"/>
                </a:rPr>
                <a:t>енергия </a:t>
              </a:r>
              <a:r>
                <a:rPr lang="en-US" altLang="en-US" sz="1200" dirty="0" smtClean="0">
                  <a:solidFill>
                    <a:srgbClr val="000099"/>
                  </a:solidFill>
                  <a:cs typeface="Arial" charset="0"/>
                </a:rPr>
                <a:t>&lt; 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20 </a:t>
              </a:r>
              <a:r>
                <a:rPr lang="en-US" altLang="en-US" sz="1200" dirty="0" err="1">
                  <a:solidFill>
                    <a:srgbClr val="000099"/>
                  </a:solidFill>
                  <a:cs typeface="Arial" charset="0"/>
                </a:rPr>
                <a:t>GWh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/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</a:t>
              </a: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6382523" y="3979095"/>
              <a:ext cx="321824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Топлинна </a:t>
              </a:r>
              <a:r>
                <a:rPr lang="bg-BG" altLang="en-US" sz="1200" dirty="0" smtClean="0">
                  <a:solidFill>
                    <a:srgbClr val="000099"/>
                  </a:solidFill>
                  <a:cs typeface="Arial" charset="0"/>
                </a:rPr>
                <a:t>енергия </a:t>
              </a:r>
              <a:r>
                <a:rPr lang="en-US" altLang="en-US" sz="1200" dirty="0" smtClean="0">
                  <a:solidFill>
                    <a:srgbClr val="000099"/>
                  </a:solidFill>
                  <a:cs typeface="Arial" charset="0"/>
                </a:rPr>
                <a:t>&lt; 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20 </a:t>
              </a:r>
              <a:r>
                <a:rPr lang="en-US" altLang="en-US" sz="1200" dirty="0" err="1">
                  <a:solidFill>
                    <a:srgbClr val="000099"/>
                  </a:solidFill>
                  <a:cs typeface="Arial" charset="0"/>
                </a:rPr>
                <a:t>GWh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/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</a:t>
              </a: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9873381" y="3252685"/>
              <a:ext cx="255737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Природен </a:t>
              </a:r>
              <a:r>
                <a:rPr lang="bg-BG" altLang="en-US" sz="1200" dirty="0" smtClean="0">
                  <a:solidFill>
                    <a:srgbClr val="000099"/>
                  </a:solidFill>
                  <a:cs typeface="Arial" charset="0"/>
                </a:rPr>
                <a:t>газ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 </a:t>
              </a:r>
              <a:r>
                <a:rPr lang="en-US" altLang="en-US" sz="1200" dirty="0" smtClean="0">
                  <a:solidFill>
                    <a:srgbClr val="000099"/>
                  </a:solidFill>
                  <a:cs typeface="Arial" charset="0"/>
                </a:rPr>
                <a:t>&lt; 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1 </a:t>
              </a:r>
              <a:r>
                <a:rPr lang="bg-BG" altLang="en-US" sz="1200" dirty="0" err="1">
                  <a:solidFill>
                    <a:srgbClr val="000099"/>
                  </a:solidFill>
                  <a:cs typeface="Arial" charset="0"/>
                </a:rPr>
                <a:t>млн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 nm</a:t>
              </a:r>
              <a:r>
                <a:rPr lang="en-US" altLang="en-US" sz="1200" baseline="30000" dirty="0">
                  <a:solidFill>
                    <a:srgbClr val="000099"/>
                  </a:solidFill>
                  <a:cs typeface="Arial" charset="0"/>
                </a:rPr>
                <a:t>3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/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</a:t>
              </a:r>
            </a:p>
          </p:txBody>
        </p:sp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9911196" y="3855712"/>
              <a:ext cx="3000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Течни горива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 </a:t>
              </a:r>
              <a:r>
                <a:rPr lang="bg-BG" altLang="en-US" sz="1200" dirty="0" smtClean="0">
                  <a:solidFill>
                    <a:srgbClr val="000099"/>
                  </a:solidFill>
                  <a:cs typeface="Arial" charset="0"/>
                </a:rPr>
                <a:t> </a:t>
              </a:r>
              <a:r>
                <a:rPr lang="en-US" altLang="en-US" sz="1200" dirty="0" smtClean="0">
                  <a:solidFill>
                    <a:srgbClr val="000099"/>
                  </a:solidFill>
                  <a:cs typeface="Arial" charset="0"/>
                </a:rPr>
                <a:t>&lt; 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6,500 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т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/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(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горивата за транспорт се изключват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)</a:t>
              </a: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7934694" y="4574781"/>
              <a:ext cx="486125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q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 typeface="Wingdings" pitchFamily="2" charset="2"/>
                <a:buNone/>
              </a:pP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Твърди горива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 </a:t>
              </a:r>
              <a:r>
                <a:rPr lang="bg-BG" altLang="en-US" sz="1200" dirty="0" smtClean="0">
                  <a:solidFill>
                    <a:srgbClr val="000099"/>
                  </a:solidFill>
                  <a:cs typeface="Arial" charset="0"/>
                </a:rPr>
                <a:t> </a:t>
              </a:r>
              <a:r>
                <a:rPr lang="en-US" altLang="en-US" sz="1200" dirty="0" smtClean="0">
                  <a:solidFill>
                    <a:srgbClr val="000099"/>
                  </a:solidFill>
                  <a:cs typeface="Arial" charset="0"/>
                </a:rPr>
                <a:t>&lt; 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13,500 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т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/</a:t>
              </a:r>
              <a:r>
                <a:rPr lang="bg-BG" altLang="en-US" sz="1200" dirty="0">
                  <a:solidFill>
                    <a:srgbClr val="000099"/>
                  </a:solidFill>
                  <a:cs typeface="Arial" charset="0"/>
                </a:rPr>
                <a:t>г</a:t>
              </a:r>
              <a:r>
                <a:rPr lang="en-US" altLang="en-US" sz="1200" dirty="0">
                  <a:solidFill>
                    <a:srgbClr val="000099"/>
                  </a:solidFill>
                  <a:cs typeface="Arial" charset="0"/>
                </a:rPr>
                <a:t>.</a:t>
              </a:r>
            </a:p>
          </p:txBody>
        </p:sp>
        <p:pic>
          <p:nvPicPr>
            <p:cNvPr id="19" name="Picture 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1882" y="3646040"/>
              <a:ext cx="1029719" cy="7497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87777" y="3116991"/>
              <a:ext cx="675811" cy="586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8379" y="3844160"/>
              <a:ext cx="751111" cy="546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6803" y="4399414"/>
              <a:ext cx="1368566" cy="627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9174" y="3116991"/>
              <a:ext cx="989077" cy="529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2915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E68A10-5D88-45C9-9700-3440702FC854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3138" y="557213"/>
            <a:ext cx="7559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q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bg-BG" altLang="en-US" sz="1600" b="1" dirty="0" smtClean="0">
                <a:solidFill>
                  <a:srgbClr val="000099"/>
                </a:solidFill>
              </a:rPr>
              <a:t>Някои специфики на изпълнението на Схема за задължения по чл. 7</a:t>
            </a:r>
            <a:endParaRPr lang="bg-BG" altLang="en-US" sz="1600" b="1" dirty="0">
              <a:solidFill>
                <a:srgbClr val="000099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98788" y="906780"/>
            <a:ext cx="7632848" cy="4793377"/>
            <a:chOff x="829308" y="1023824"/>
            <a:chExt cx="7632848" cy="4793377"/>
          </a:xfrm>
        </p:grpSpPr>
        <p:sp>
          <p:nvSpPr>
            <p:cNvPr id="8" name="TextBox 7"/>
            <p:cNvSpPr txBox="1"/>
            <p:nvPr/>
          </p:nvSpPr>
          <p:spPr>
            <a:xfrm>
              <a:off x="873500" y="4986204"/>
              <a:ext cx="754544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160338" algn="just"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bg-BG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При изпълнение на индивидуалните си цели за енергийни спестявания задължените лица трябва да изпълняват дейности и мерки за повишаване на ЕЕ в енергийно бедни домакинства</a:t>
              </a:r>
              <a:endParaRPr lang="bg-BG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2380566037"/>
                </p:ext>
              </p:extLst>
            </p:nvPr>
          </p:nvGraphicFramePr>
          <p:xfrm>
            <a:off x="829308" y="1023824"/>
            <a:ext cx="7632848" cy="43204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3512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ЕЕ">
  <a:themeElements>
    <a:clrScheme name="АЕЕ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АЕ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АЕЕ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ЕЕ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ЕЕ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ЕЕ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19352</TotalTime>
  <Words>1677</Words>
  <Application>Microsoft Office PowerPoint</Application>
  <PresentationFormat>On-screen Show (4:3)</PresentationFormat>
  <Paragraphs>148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Garamond</vt:lpstr>
      <vt:lpstr>Times New Roman</vt:lpstr>
      <vt:lpstr>Verdana</vt:lpstr>
      <vt:lpstr>Wingdings</vt:lpstr>
      <vt:lpstr>АЕЕ</vt:lpstr>
      <vt:lpstr>PowerPoint Presentation</vt:lpstr>
      <vt:lpstr>Основни моменти в предложенията за промяна на Европейското енергийно законодателство</vt:lpstr>
      <vt:lpstr>Рамка за политиките в областта на климата и енергетиката в периода до 2030 Г. </vt:lpstr>
      <vt:lpstr>PowerPoint Presentation</vt:lpstr>
      <vt:lpstr> Директива (ЕС) 2018/2002 на Европейския парламент и на Съвета от 11 декември 2018 г.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Благодаря за вниманието!</vt:lpstr>
    </vt:vector>
  </TitlesOfParts>
  <Company>Uconomics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Utilities11</dc:creator>
  <cp:lastModifiedBy>Pencho Koychev</cp:lastModifiedBy>
  <cp:revision>1881</cp:revision>
  <cp:lastPrinted>2019-03-05T13:39:55Z</cp:lastPrinted>
  <dcterms:created xsi:type="dcterms:W3CDTF">2008-07-10T09:39:50Z</dcterms:created>
  <dcterms:modified xsi:type="dcterms:W3CDTF">2019-04-19T07:39:47Z</dcterms:modified>
</cp:coreProperties>
</file>