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6"/>
  </p:notesMasterIdLst>
  <p:sldIdLst>
    <p:sldId id="257" r:id="rId3"/>
    <p:sldId id="265" r:id="rId4"/>
    <p:sldId id="266" r:id="rId5"/>
    <p:sldId id="295" r:id="rId6"/>
    <p:sldId id="296" r:id="rId7"/>
    <p:sldId id="297" r:id="rId8"/>
    <p:sldId id="259" r:id="rId9"/>
    <p:sldId id="261" r:id="rId10"/>
    <p:sldId id="263" r:id="rId11"/>
    <p:sldId id="264" r:id="rId12"/>
    <p:sldId id="277" r:id="rId13"/>
    <p:sldId id="271" r:id="rId14"/>
    <p:sldId id="273" r:id="rId15"/>
    <p:sldId id="274" r:id="rId16"/>
    <p:sldId id="281" r:id="rId17"/>
    <p:sldId id="283" r:id="rId18"/>
    <p:sldId id="279" r:id="rId19"/>
    <p:sldId id="282" r:id="rId20"/>
    <p:sldId id="284" r:id="rId21"/>
    <p:sldId id="285" r:id="rId22"/>
    <p:sldId id="286" r:id="rId23"/>
    <p:sldId id="287" r:id="rId24"/>
    <p:sldId id="288" r:id="rId25"/>
    <p:sldId id="289" r:id="rId26"/>
    <p:sldId id="290" r:id="rId27"/>
    <p:sldId id="291" r:id="rId28"/>
    <p:sldId id="292" r:id="rId29"/>
    <p:sldId id="293" r:id="rId30"/>
    <p:sldId id="294" r:id="rId31"/>
    <p:sldId id="275" r:id="rId32"/>
    <p:sldId id="280" r:id="rId33"/>
    <p:sldId id="260" r:id="rId34"/>
    <p:sldId id="2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72" y="183"/>
      </p:cViewPr>
      <p:guideLst/>
    </p:cSldViewPr>
  </p:slideViewPr>
  <p:notesTextViewPr>
    <p:cViewPr>
      <p:scale>
        <a:sx n="1" d="1"/>
        <a:sy n="1" d="1"/>
      </p:scale>
      <p:origin x="0" y="0"/>
    </p:cViewPr>
  </p:notesTextViewPr>
  <p:notesViewPr>
    <p:cSldViewPr snapToGrid="0">
      <p:cViewPr varScale="1">
        <p:scale>
          <a:sx n="71" d="100"/>
          <a:sy n="71" d="100"/>
        </p:scale>
        <p:origin x="2523"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AAB7D-F7C2-49DB-B237-577058F97ECE}" type="datetimeFigureOut">
              <a:rPr lang="en-GB" smtClean="0"/>
              <a:t>16/09/2019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58799-CE4C-4838-8063-7E4D76CA4BA8}" type="slidenum">
              <a:rPr lang="en-GB" smtClean="0"/>
              <a:t>‹Nr.›</a:t>
            </a:fld>
            <a:endParaRPr lang="en-GB"/>
          </a:p>
        </p:txBody>
      </p:sp>
    </p:spTree>
    <p:extLst>
      <p:ext uri="{BB962C8B-B14F-4D97-AF65-F5344CB8AC3E}">
        <p14:creationId xmlns:p14="http://schemas.microsoft.com/office/powerpoint/2010/main" val="48103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91E58799-CE4C-4838-8063-7E4D76CA4BA8}" type="slidenum">
              <a:rPr lang="en-GB" smtClean="0"/>
              <a:t>1</a:t>
            </a:fld>
            <a:endParaRPr lang="en-GB"/>
          </a:p>
        </p:txBody>
      </p:sp>
    </p:spTree>
    <p:extLst>
      <p:ext uri="{BB962C8B-B14F-4D97-AF65-F5344CB8AC3E}">
        <p14:creationId xmlns:p14="http://schemas.microsoft.com/office/powerpoint/2010/main" val="233759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4602" y="4569371"/>
            <a:ext cx="5506094" cy="4501517"/>
          </a:xfrm>
        </p:spPr>
        <p:txBody>
          <a:bodyPr/>
          <a:lstStyle/>
          <a:p>
            <a:pPr algn="just">
              <a:lnSpc>
                <a:spcPct val="150000"/>
              </a:lnSpc>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685009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4482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6163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5194" y="4713131"/>
            <a:ext cx="5375268" cy="4435076"/>
          </a:xfrm>
        </p:spPr>
        <p:txBody>
          <a:bodyPr/>
          <a:lstStyle/>
          <a:p>
            <a:endParaRPr lang="en-GB" dirty="0"/>
          </a:p>
        </p:txBody>
      </p:sp>
      <p:sp>
        <p:nvSpPr>
          <p:cNvPr id="4" name="Slide Number Placeholder 3"/>
          <p:cNvSpPr>
            <a:spLocks noGrp="1"/>
          </p:cNvSpPr>
          <p:nvPr>
            <p:ph type="sldNum" sz="quarter" idx="10"/>
          </p:nvPr>
        </p:nvSpPr>
        <p:spPr/>
        <p:txBody>
          <a:bodyPr/>
          <a:lstStyle/>
          <a:p>
            <a:pPr defTabSz="905914">
              <a:defRPr/>
            </a:pPr>
            <a:fld id="{36441B25-C4D1-47DB-817D-B9C4FC5392FB}" type="slidenum">
              <a:rPr lang="en-GB">
                <a:solidFill>
                  <a:prstClr val="white"/>
                </a:solidFill>
              </a:rPr>
              <a:pPr defTabSz="905914">
                <a:defRPr/>
              </a:pPr>
              <a:t>13</a:t>
            </a:fld>
            <a:endParaRPr lang="en-GB">
              <a:solidFill>
                <a:prstClr val="white"/>
              </a:solidFill>
            </a:endParaRPr>
          </a:p>
        </p:txBody>
      </p:sp>
    </p:spTree>
    <p:extLst>
      <p:ext uri="{BB962C8B-B14F-4D97-AF65-F5344CB8AC3E}">
        <p14:creationId xmlns:p14="http://schemas.microsoft.com/office/powerpoint/2010/main" val="833904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1200467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1462824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Notes Placeholder 2"/>
          <p:cNvSpPr txBox="1">
            <a:spLocks/>
          </p:cNvSpPr>
          <p:nvPr/>
        </p:nvSpPr>
        <p:spPr bwMode="auto">
          <a:xfrm>
            <a:off x="841054" y="4868386"/>
            <a:ext cx="5487040" cy="4467225"/>
          </a:xfrm>
          <a:prstGeom prst="rect">
            <a:avLst/>
          </a:prstGeom>
          <a:noFill/>
          <a:ln w="9525">
            <a:noFill/>
            <a:miter lim="800000"/>
            <a:headEnd/>
            <a:tailEnd/>
          </a:ln>
          <a:effectLst/>
        </p:spPr>
        <p:txBody>
          <a:bodyPr vert="horz" wrap="square" lIns="92595" tIns="46299" rIns="92595" bIns="46299"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Horizon Europe will continue to support the Key Enabling Technologies: </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1489" marR="0" lvl="0" indent="-231489"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life sciences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1489" marR="0" lvl="0" indent="-231489"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advanced manufacturing technologies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1489" marR="0" lvl="0" indent="-231489"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advanced materials and nanotechnologies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1489" marR="0" lvl="0" indent="-231489"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micro-/nano-electronics and photonics</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1489" marR="0" lvl="0" indent="-231489"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artificial intelligence</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231489" marR="0" lvl="0" indent="-231489"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security and connectivity. </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 </a:t>
            </a: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KETs are paramount in taking excellent science to the market, and to ensure the success of innovations made in Europe. The KETs will be crucial to increase the impact of the European Innovation Council, and will enable the achievement of the goals for Global Challenges. </a:t>
            </a:r>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4979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103980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16" indent="-173616">
              <a:buFont typeface="Arial" panose="020B0604020202020204" pitchFamily="34" charset="0"/>
              <a:buChar char="•"/>
            </a:pPr>
            <a:r>
              <a:rPr lang="en-GB" dirty="0"/>
              <a:t>Manufacturing technologies, example: new additive manufacturing technologies, skills adapted to the new technologies</a:t>
            </a:r>
          </a:p>
          <a:p>
            <a:pPr marL="173616" indent="-173616">
              <a:buFont typeface="Arial" panose="020B0604020202020204" pitchFamily="34" charset="0"/>
              <a:buChar char="•"/>
            </a:pPr>
            <a:r>
              <a:rPr lang="en-GB" dirty="0"/>
              <a:t>Key digital technologies, example: </a:t>
            </a:r>
            <a:r>
              <a:rPr lang="en-GB" dirty="0" err="1"/>
              <a:t>nano</a:t>
            </a:r>
            <a:r>
              <a:rPr lang="en-GB" dirty="0"/>
              <a:t>-electronics and photonics, enabling applications in many fields</a:t>
            </a:r>
          </a:p>
          <a:p>
            <a:pPr marL="173616" marR="0" indent="-173616"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Emerging technologies example:</a:t>
            </a:r>
            <a:r>
              <a:rPr lang="en-GB" i="0" dirty="0"/>
              <a:t> </a:t>
            </a:r>
            <a:r>
              <a:rPr lang="en-GB" sz="1200" i="0" kern="1200" dirty="0">
                <a:solidFill>
                  <a:schemeClr val="tx1"/>
                </a:solidFill>
                <a:effectLst/>
                <a:latin typeface="Arial" charset="0"/>
                <a:ea typeface="+mn-ea"/>
                <a:cs typeface="+mn-cs"/>
              </a:rPr>
              <a:t>information-based technologies inspired by the laws of nature and biology</a:t>
            </a:r>
            <a:endParaRPr lang="en-GB" i="0" dirty="0"/>
          </a:p>
          <a:p>
            <a:pPr marL="173616" indent="-173616">
              <a:buFont typeface="Arial" panose="020B0604020202020204" pitchFamily="34" charset="0"/>
              <a:buChar char="•"/>
            </a:pPr>
            <a:r>
              <a:rPr lang="en-GB" dirty="0"/>
              <a:t>Advanced materials, example: materials designed with new properties, e.g. for batteries and bio-plastics</a:t>
            </a:r>
          </a:p>
          <a:p>
            <a:pPr marL="173616" indent="-173616" defTabSz="925957">
              <a:buFont typeface="Arial" panose="020B0604020202020204" pitchFamily="34" charset="0"/>
              <a:buChar char="•"/>
              <a:defRPr/>
            </a:pPr>
            <a:r>
              <a:rPr lang="en-GB" dirty="0"/>
              <a:t>Artificial intelligence and robotics, example: AI to improve our health care, manufacturing, construction, reducing fatality rates in traffic accidents, fighting climate change,  anticipating cybersecurity</a:t>
            </a:r>
            <a:r>
              <a:rPr lang="en-GB" baseline="0" dirty="0"/>
              <a:t> threats, while respecting data privacy</a:t>
            </a:r>
          </a:p>
          <a:p>
            <a:pPr marL="173616" indent="-173616">
              <a:buFont typeface="Arial" panose="020B0604020202020204" pitchFamily="34" charset="0"/>
              <a:buChar char="•"/>
            </a:pPr>
            <a:r>
              <a:rPr lang="en-GB" dirty="0"/>
              <a:t>Next generation internet, example: Applications and services for consumers, industry and society, 5G technologies and beyond</a:t>
            </a:r>
          </a:p>
          <a:p>
            <a:pPr marL="173616" indent="-173616">
              <a:buFont typeface="Arial" panose="020B0604020202020204" pitchFamily="34" charset="0"/>
              <a:buChar char="•"/>
            </a:pPr>
            <a:r>
              <a:rPr lang="en-GB" dirty="0"/>
              <a:t>Advanced computing and big data, example: </a:t>
            </a:r>
            <a:r>
              <a:rPr lang="en-GB" dirty="0" err="1"/>
              <a:t>Exascale</a:t>
            </a:r>
            <a:r>
              <a:rPr lang="en-GB" dirty="0"/>
              <a:t> computing (a billion </a:t>
            </a:r>
            <a:r>
              <a:rPr lang="en-GB" dirty="0" err="1"/>
              <a:t>billion</a:t>
            </a:r>
            <a:r>
              <a:rPr lang="en-GB" dirty="0"/>
              <a:t> calculations per second), privacy by design in using personal big data</a:t>
            </a:r>
          </a:p>
          <a:p>
            <a:pPr marL="173616" indent="-173616">
              <a:buFont typeface="Arial" panose="020B0604020202020204" pitchFamily="34" charset="0"/>
              <a:buChar char="•"/>
            </a:pPr>
            <a:r>
              <a:rPr lang="en-GB" dirty="0"/>
              <a:t>Circular industries, example: maintaining EU resources, materials and products for longer term, creating new value chains</a:t>
            </a:r>
          </a:p>
          <a:p>
            <a:pPr marL="173616" indent="-173616" defTabSz="925957">
              <a:buFont typeface="Arial" panose="020B0604020202020204" pitchFamily="34" charset="0"/>
              <a:buChar char="•"/>
              <a:defRPr/>
            </a:pPr>
            <a:r>
              <a:rPr lang="en-GB" dirty="0"/>
              <a:t>Low carbon and clean industries:</a:t>
            </a:r>
            <a:r>
              <a:rPr lang="en-GB" baseline="0" dirty="0"/>
              <a:t> example:</a:t>
            </a:r>
            <a:r>
              <a:rPr lang="en-GB" dirty="0"/>
              <a:t> breakthrough technologies for energy-intensive industries will lead to significant greenhouse gas reductions</a:t>
            </a:r>
          </a:p>
          <a:p>
            <a:pPr marL="173616" indent="-173616">
              <a:buFont typeface="Arial" panose="020B0604020202020204" pitchFamily="34" charset="0"/>
              <a:buChar char="•"/>
            </a:pPr>
            <a:r>
              <a:rPr lang="en-GB" dirty="0"/>
              <a:t>Space, example: end-to-end</a:t>
            </a:r>
            <a:r>
              <a:rPr lang="en-GB" baseline="0" dirty="0"/>
              <a:t> satellite communications for citizens and businesses,</a:t>
            </a:r>
            <a:r>
              <a:rPr lang="en-GB" dirty="0"/>
              <a:t> </a:t>
            </a:r>
            <a:r>
              <a:rPr lang="en-GB" baseline="0" dirty="0"/>
              <a:t>to connect people,</a:t>
            </a:r>
            <a:r>
              <a:rPr lang="en-GB" dirty="0"/>
              <a:t> to</a:t>
            </a:r>
            <a:r>
              <a:rPr lang="en-GB" baseline="0" dirty="0"/>
              <a:t> develop 5G-enabled connectivity for the Internet of Things and the Next Generation Internet</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932899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91E58799-CE4C-4838-8063-7E4D76CA4BA8}" type="slidenum">
              <a:rPr lang="en-GB" smtClean="0"/>
              <a:t>19</a:t>
            </a:fld>
            <a:endParaRPr lang="en-GB"/>
          </a:p>
        </p:txBody>
      </p:sp>
    </p:spTree>
    <p:extLst>
      <p:ext uri="{BB962C8B-B14F-4D97-AF65-F5344CB8AC3E}">
        <p14:creationId xmlns:p14="http://schemas.microsoft.com/office/powerpoint/2010/main" val="59536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91E58799-CE4C-4838-8063-7E4D76CA4BA8}" type="slidenum">
              <a:rPr lang="en-GB" smtClean="0"/>
              <a:t>2</a:t>
            </a:fld>
            <a:endParaRPr lang="en-GB"/>
          </a:p>
        </p:txBody>
      </p:sp>
    </p:spTree>
    <p:extLst>
      <p:ext uri="{BB962C8B-B14F-4D97-AF65-F5344CB8AC3E}">
        <p14:creationId xmlns:p14="http://schemas.microsoft.com/office/powerpoint/2010/main" val="116460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16" indent="-173616">
              <a:buFont typeface="Arial" panose="020B0604020202020204" pitchFamily="34" charset="0"/>
              <a:buChar char="•"/>
            </a:pPr>
            <a:r>
              <a:rPr lang="en-GB" dirty="0"/>
              <a:t>Manufacturing technologies, example: new additive manufacturing technologies, skills adapted to the </a:t>
            </a:r>
            <a:r>
              <a:rPr lang="en-GB"/>
              <a:t>new technologies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2436560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16" indent="-173616">
              <a:buFont typeface="Arial" panose="020B0604020202020204" pitchFamily="34" charset="0"/>
              <a:buChar char="•"/>
            </a:pPr>
            <a:r>
              <a:rPr lang="en-GB"/>
              <a:t>Key </a:t>
            </a:r>
            <a:r>
              <a:rPr lang="en-GB" dirty="0"/>
              <a:t>digital technologies, example: </a:t>
            </a:r>
            <a:r>
              <a:rPr lang="en-GB" dirty="0" err="1"/>
              <a:t>nano</a:t>
            </a:r>
            <a:r>
              <a:rPr lang="en-GB" dirty="0"/>
              <a:t>-electronics and photonics, enabling applications in </a:t>
            </a:r>
            <a:r>
              <a:rPr lang="en-GB"/>
              <a:t>many fields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1653056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16" indent="-173616">
              <a:buFont typeface="Arial" panose="020B0604020202020204" pitchFamily="34" charset="0"/>
              <a:buChar char="•"/>
            </a:pPr>
            <a:r>
              <a:rPr lang="en-GB"/>
              <a:t>Advanced </a:t>
            </a:r>
            <a:r>
              <a:rPr lang="en-GB" dirty="0"/>
              <a:t>materials, example: materials designed with new properties, e.g. for batteries </a:t>
            </a:r>
            <a:r>
              <a:rPr lang="en-GB"/>
              <a:t>and bio-plastics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2641962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16" indent="-173616">
              <a:buFont typeface="Arial" panose="020B0604020202020204" pitchFamily="34" charset="0"/>
              <a:buChar char="•"/>
            </a:pPr>
            <a:r>
              <a:rPr lang="en-GB"/>
              <a:t>Advanced </a:t>
            </a:r>
            <a:r>
              <a:rPr lang="en-GB" dirty="0"/>
              <a:t>materials, example: materials designed with new properties, e.g. for batteries </a:t>
            </a:r>
            <a:r>
              <a:rPr lang="en-GB"/>
              <a:t>and bio-plastics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a:p>
        </p:txBody>
      </p:sp>
    </p:spTree>
    <p:extLst>
      <p:ext uri="{BB962C8B-B14F-4D97-AF65-F5344CB8AC3E}">
        <p14:creationId xmlns:p14="http://schemas.microsoft.com/office/powerpoint/2010/main" val="2909895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16" indent="-173616" defTabSz="925957">
              <a:buFont typeface="Arial" panose="020B0604020202020204" pitchFamily="34" charset="0"/>
              <a:buChar char="•"/>
              <a:defRPr/>
            </a:pPr>
            <a:r>
              <a:rPr lang="en-GB"/>
              <a:t>Artificial intelligence and robotics, example: AI to improve our health care, manufacturing, construction, reducing fatality rates in traffic accidents, fighting climate change,  anticipating cybersecurity</a:t>
            </a:r>
            <a:r>
              <a:rPr lang="en-GB" baseline="0"/>
              <a:t> threats, while respecting data privacy</a:t>
            </a:r>
            <a:endParaRPr lang="en-GB" baseline="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a:p>
        </p:txBody>
      </p:sp>
    </p:spTree>
    <p:extLst>
      <p:ext uri="{BB962C8B-B14F-4D97-AF65-F5344CB8AC3E}">
        <p14:creationId xmlns:p14="http://schemas.microsoft.com/office/powerpoint/2010/main" val="1924088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16" indent="-173616">
              <a:buFont typeface="Arial" panose="020B0604020202020204" pitchFamily="34" charset="0"/>
              <a:buChar char="•"/>
            </a:pPr>
            <a:r>
              <a:rPr lang="en-GB"/>
              <a:t>Next </a:t>
            </a:r>
            <a:r>
              <a:rPr lang="en-GB" dirty="0"/>
              <a:t>generation internet, example: Applications and services for consumers, industry and society, 5G technologies and beyond</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25</a:t>
            </a:fld>
            <a:endParaRPr lang="en-GB"/>
          </a:p>
        </p:txBody>
      </p:sp>
    </p:spTree>
    <p:extLst>
      <p:ext uri="{BB962C8B-B14F-4D97-AF65-F5344CB8AC3E}">
        <p14:creationId xmlns:p14="http://schemas.microsoft.com/office/powerpoint/2010/main" val="1877368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16" indent="-173616">
              <a:buFont typeface="Arial" panose="020B0604020202020204" pitchFamily="34" charset="0"/>
              <a:buChar char="•"/>
            </a:pPr>
            <a:r>
              <a:rPr lang="en-GB"/>
              <a:t>Advanced </a:t>
            </a:r>
            <a:r>
              <a:rPr lang="en-GB" dirty="0"/>
              <a:t>computing and big data, example: </a:t>
            </a:r>
            <a:r>
              <a:rPr lang="en-GB" dirty="0" err="1"/>
              <a:t>Exascale</a:t>
            </a:r>
            <a:r>
              <a:rPr lang="en-GB" dirty="0"/>
              <a:t> computing (a billion </a:t>
            </a:r>
            <a:r>
              <a:rPr lang="en-GB" dirty="0" err="1"/>
              <a:t>billion</a:t>
            </a:r>
            <a:r>
              <a:rPr lang="en-GB" dirty="0"/>
              <a:t> calculations per second), privacy by design in using personal big data</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26</a:t>
            </a:fld>
            <a:endParaRPr lang="en-GB"/>
          </a:p>
        </p:txBody>
      </p:sp>
    </p:spTree>
    <p:extLst>
      <p:ext uri="{BB962C8B-B14F-4D97-AF65-F5344CB8AC3E}">
        <p14:creationId xmlns:p14="http://schemas.microsoft.com/office/powerpoint/2010/main" val="362023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16" indent="-173616">
              <a:buFont typeface="Arial" panose="020B0604020202020204" pitchFamily="34" charset="0"/>
              <a:buChar char="•"/>
            </a:pPr>
            <a:r>
              <a:rPr lang="en-GB"/>
              <a:t>Circular </a:t>
            </a:r>
            <a:r>
              <a:rPr lang="en-GB" dirty="0"/>
              <a:t>industries, example</a:t>
            </a:r>
            <a:r>
              <a:rPr lang="en-GB"/>
              <a:t>: maintaining EU </a:t>
            </a:r>
            <a:r>
              <a:rPr lang="en-GB" dirty="0"/>
              <a:t>resources, materials and products for </a:t>
            </a:r>
            <a:r>
              <a:rPr lang="en-GB"/>
              <a:t>longer term, creating </a:t>
            </a:r>
            <a:r>
              <a:rPr lang="en-GB" dirty="0"/>
              <a:t>new value chains</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27</a:t>
            </a:fld>
            <a:endParaRPr lang="en-GB"/>
          </a:p>
        </p:txBody>
      </p:sp>
    </p:spTree>
    <p:extLst>
      <p:ext uri="{BB962C8B-B14F-4D97-AF65-F5344CB8AC3E}">
        <p14:creationId xmlns:p14="http://schemas.microsoft.com/office/powerpoint/2010/main" val="396930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16" indent="-173616" defTabSz="925957">
              <a:buFont typeface="Arial" panose="020B0604020202020204" pitchFamily="34" charset="0"/>
              <a:buChar char="•"/>
              <a:defRPr/>
            </a:pPr>
            <a:r>
              <a:rPr lang="en-GB" dirty="0"/>
              <a:t>Low carbon and clean industries:</a:t>
            </a:r>
            <a:r>
              <a:rPr lang="en-GB" baseline="0" dirty="0"/>
              <a:t> example:</a:t>
            </a:r>
            <a:r>
              <a:rPr lang="en-GB" dirty="0"/>
              <a:t> breakthrough technologies for energy-intensive industries will lead to significant greenhouse gas reductions</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28</a:t>
            </a:fld>
            <a:endParaRPr lang="en-GB"/>
          </a:p>
        </p:txBody>
      </p:sp>
    </p:spTree>
    <p:extLst>
      <p:ext uri="{BB962C8B-B14F-4D97-AF65-F5344CB8AC3E}">
        <p14:creationId xmlns:p14="http://schemas.microsoft.com/office/powerpoint/2010/main" val="1881240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16" indent="-173616">
              <a:buFont typeface="Arial" panose="020B0604020202020204" pitchFamily="34" charset="0"/>
              <a:buChar char="•"/>
            </a:pPr>
            <a:r>
              <a:rPr lang="en-GB"/>
              <a:t>Space, examples:</a:t>
            </a:r>
            <a:r>
              <a:rPr lang="en-GB" baseline="0"/>
              <a:t> prepare the next generation of technologies and services for Galileo and Copernicus, develop tools to monitor and forecast space weather, space debris, demonstrate the potential for highly secured communications between EU governments, pursue technological development enabling our independent access to space and enable the full space communication potential implementing for example 5G connectivity, internet of things. </a:t>
            </a:r>
            <a:endParaRPr lang="en-GB" baseline="0"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29</a:t>
            </a:fld>
            <a:endParaRPr lang="en-GB"/>
          </a:p>
        </p:txBody>
      </p:sp>
    </p:spTree>
    <p:extLst>
      <p:ext uri="{BB962C8B-B14F-4D97-AF65-F5344CB8AC3E}">
        <p14:creationId xmlns:p14="http://schemas.microsoft.com/office/powerpoint/2010/main" val="335205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91E58799-CE4C-4838-8063-7E4D76CA4BA8}" type="slidenum">
              <a:rPr lang="en-GB" smtClean="0"/>
              <a:t>3</a:t>
            </a:fld>
            <a:endParaRPr lang="en-GB"/>
          </a:p>
        </p:txBody>
      </p:sp>
    </p:spTree>
    <p:extLst>
      <p:ext uri="{BB962C8B-B14F-4D97-AF65-F5344CB8AC3E}">
        <p14:creationId xmlns:p14="http://schemas.microsoft.com/office/powerpoint/2010/main" val="3529271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30</a:t>
            </a:fld>
            <a:endParaRPr lang="en-GB"/>
          </a:p>
        </p:txBody>
      </p:sp>
    </p:spTree>
    <p:extLst>
      <p:ext uri="{BB962C8B-B14F-4D97-AF65-F5344CB8AC3E}">
        <p14:creationId xmlns:p14="http://schemas.microsoft.com/office/powerpoint/2010/main" val="3402720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31</a:t>
            </a:fld>
            <a:endParaRPr lang="en-GB"/>
          </a:p>
        </p:txBody>
      </p:sp>
    </p:spTree>
    <p:extLst>
      <p:ext uri="{BB962C8B-B14F-4D97-AF65-F5344CB8AC3E}">
        <p14:creationId xmlns:p14="http://schemas.microsoft.com/office/powerpoint/2010/main" val="1005333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32</a:t>
            </a:fld>
            <a:endParaRPr lang="en-GB"/>
          </a:p>
        </p:txBody>
      </p:sp>
    </p:spTree>
    <p:extLst>
      <p:ext uri="{BB962C8B-B14F-4D97-AF65-F5344CB8AC3E}">
        <p14:creationId xmlns:p14="http://schemas.microsoft.com/office/powerpoint/2010/main" val="894813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33</a:t>
            </a:fld>
            <a:endParaRPr lang="en-GB"/>
          </a:p>
        </p:txBody>
      </p:sp>
    </p:spTree>
    <p:extLst>
      <p:ext uri="{BB962C8B-B14F-4D97-AF65-F5344CB8AC3E}">
        <p14:creationId xmlns:p14="http://schemas.microsoft.com/office/powerpoint/2010/main" val="403508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114935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98660"/>
            <a:ext cx="2971800" cy="458787"/>
          </a:xfrm>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50750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2807133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03493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658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370925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E0AE5005-B95C-4F7D-A235-60B232FB240A}" type="slidenum">
              <a:rPr lang="es-ES" smtClean="0"/>
              <a:t>9</a:t>
            </a:fld>
            <a:endParaRPr lang="es-ES"/>
          </a:p>
        </p:txBody>
      </p:sp>
    </p:spTree>
    <p:extLst>
      <p:ext uri="{BB962C8B-B14F-4D97-AF65-F5344CB8AC3E}">
        <p14:creationId xmlns:p14="http://schemas.microsoft.com/office/powerpoint/2010/main" val="2767024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sp>
        <p:nvSpPr>
          <p:cNvPr id="2" name="Title 1"/>
          <p:cNvSpPr>
            <a:spLocks noGrp="1"/>
          </p:cNvSpPr>
          <p:nvPr>
            <p:ph type="title" hasCustomPrompt="1"/>
          </p:nvPr>
        </p:nvSpPr>
        <p:spPr>
          <a:xfrm>
            <a:off x="5519936" y="1700808"/>
            <a:ext cx="6048672" cy="2088232"/>
          </a:xfrm>
        </p:spPr>
        <p:txBody>
          <a:bodyPr/>
          <a:lstStyle>
            <a:lvl1pPr>
              <a:defRPr sz="7600">
                <a:solidFill>
                  <a:srgbClr val="FFD624"/>
                </a:solidFill>
              </a:defRPr>
            </a:lvl1pPr>
          </a:lstStyle>
          <a:p>
            <a:r>
              <a:rPr lang="en-GB" dirty="0"/>
              <a:t>Title</a:t>
            </a:r>
          </a:p>
        </p:txBody>
      </p:sp>
      <p:sp>
        <p:nvSpPr>
          <p:cNvPr id="3" name="Content Placeholder 2"/>
          <p:cNvSpPr>
            <a:spLocks noGrp="1"/>
          </p:cNvSpPr>
          <p:nvPr>
            <p:ph idx="1" hasCustomPrompt="1"/>
          </p:nvPr>
        </p:nvSpPr>
        <p:spPr>
          <a:xfrm>
            <a:off x="623392" y="3933056"/>
            <a:ext cx="4992555"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a:xfrm>
            <a:off x="609600" y="6093296"/>
            <a:ext cx="2844800" cy="476250"/>
          </a:xfrm>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a:xfrm>
            <a:off x="4165600" y="6093296"/>
            <a:ext cx="3860800" cy="476250"/>
          </a:xfrm>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8737600" y="6093296"/>
            <a:ext cx="2844800" cy="476250"/>
          </a:xfrm>
        </p:spPr>
        <p:txBody>
          <a:bodyPr/>
          <a:lstStyle>
            <a:lvl1pPr>
              <a:defRPr smtClean="0">
                <a:solidFill>
                  <a:schemeClr val="bg1"/>
                </a:solidFill>
              </a:defRPr>
            </a:lvl1pPr>
          </a:lstStyle>
          <a:p>
            <a:pPr>
              <a:defRPr/>
            </a:pPr>
            <a:fld id="{2BB59E6E-B967-488E-B209-8B7FA0D7AF99}" type="slidenum">
              <a:rPr lang="en-GB"/>
              <a:pPr>
                <a:defRPr/>
              </a:pPr>
              <a:t>‹Nr.›</a:t>
            </a:fld>
            <a:endParaRPr lang="en-GB" dirty="0"/>
          </a:p>
        </p:txBody>
      </p:sp>
      <p:pic>
        <p:nvPicPr>
          <p:cNvPr id="1026" name="Picture 2" descr="C:\DOCUME~1\lenain\LOCALS~1\Temp\7zECB.tmp\LOGO-CE for RTD EN Positive Cyan.png"/>
          <p:cNvPicPr>
            <a:picLocks noChangeAspect="1" noChangeArrowheads="1"/>
          </p:cNvPicPr>
          <p:nvPr userDrawn="1"/>
        </p:nvPicPr>
        <p:blipFill>
          <a:blip r:embed="rId2" cstate="print"/>
          <a:srcRect/>
          <a:stretch>
            <a:fillRect/>
          </a:stretch>
        </p:blipFill>
        <p:spPr bwMode="auto">
          <a:xfrm>
            <a:off x="4886401" y="324000"/>
            <a:ext cx="2415911" cy="1396800"/>
          </a:xfrm>
          <a:prstGeom prst="rect">
            <a:avLst/>
          </a:prstGeom>
          <a:noFill/>
        </p:spPr>
      </p:pic>
      <p:pic>
        <p:nvPicPr>
          <p:cNvPr id="1027" name="Picture 3" descr="C:\DOCUME~1\lenain\LOCALS~1\Temp\7zECC.tmp\Footer Box RTD EN Cyan.png"/>
          <p:cNvPicPr>
            <a:picLocks noChangeAspect="1" noChangeArrowheads="1"/>
          </p:cNvPicPr>
          <p:nvPr userDrawn="1"/>
        </p:nvPicPr>
        <p:blipFill>
          <a:blip r:embed="rId3" cstate="print"/>
          <a:srcRect/>
          <a:stretch>
            <a:fillRect/>
          </a:stretch>
        </p:blipFill>
        <p:spPr bwMode="auto">
          <a:xfrm>
            <a:off x="5625600" y="6436800"/>
            <a:ext cx="914400" cy="457200"/>
          </a:xfrm>
          <a:prstGeom prst="rect">
            <a:avLst/>
          </a:prstGeom>
          <a:noFill/>
        </p:spPr>
      </p:pic>
    </p:spTree>
    <p:extLst>
      <p:ext uri="{BB962C8B-B14F-4D97-AF65-F5344CB8AC3E}">
        <p14:creationId xmlns:p14="http://schemas.microsoft.com/office/powerpoint/2010/main" val="425503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‹Nr.›</a:t>
            </a:fld>
            <a:endParaRPr lang="en-GB"/>
          </a:p>
        </p:txBody>
      </p:sp>
    </p:spTree>
    <p:extLst>
      <p:ext uri="{BB962C8B-B14F-4D97-AF65-F5344CB8AC3E}">
        <p14:creationId xmlns:p14="http://schemas.microsoft.com/office/powerpoint/2010/main" val="212442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‹Nr.›</a:t>
            </a:fld>
            <a:endParaRPr lang="en-GB"/>
          </a:p>
        </p:txBody>
      </p:sp>
    </p:spTree>
    <p:extLst>
      <p:ext uri="{BB962C8B-B14F-4D97-AF65-F5344CB8AC3E}">
        <p14:creationId xmlns:p14="http://schemas.microsoft.com/office/powerpoint/2010/main" val="1360915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021288"/>
            <a:ext cx="2990849" cy="596900"/>
          </a:xfrm>
          <a:prstGeom prst="rect">
            <a:avLst/>
          </a:prstGeom>
          <a:noFill/>
          <a:ln w="9525">
            <a:noFill/>
            <a:miter lim="800000"/>
            <a:headEnd/>
            <a:tailEnd/>
          </a:ln>
        </p:spPr>
      </p:pic>
    </p:spTree>
    <p:extLst>
      <p:ext uri="{BB962C8B-B14F-4D97-AF65-F5344CB8AC3E}">
        <p14:creationId xmlns:p14="http://schemas.microsoft.com/office/powerpoint/2010/main" val="2702563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sp>
        <p:nvSpPr>
          <p:cNvPr id="2" name="Title 1"/>
          <p:cNvSpPr>
            <a:spLocks noGrp="1"/>
          </p:cNvSpPr>
          <p:nvPr>
            <p:ph type="title" hasCustomPrompt="1"/>
          </p:nvPr>
        </p:nvSpPr>
        <p:spPr>
          <a:xfrm>
            <a:off x="5519936" y="1700808"/>
            <a:ext cx="6048672" cy="2088232"/>
          </a:xfrm>
        </p:spPr>
        <p:txBody>
          <a:bodyPr/>
          <a:lstStyle>
            <a:lvl1pPr>
              <a:defRPr sz="7600">
                <a:solidFill>
                  <a:srgbClr val="FFD624"/>
                </a:solidFill>
              </a:defRPr>
            </a:lvl1pPr>
          </a:lstStyle>
          <a:p>
            <a:r>
              <a:rPr lang="en-GB" dirty="0"/>
              <a:t>Title</a:t>
            </a:r>
          </a:p>
        </p:txBody>
      </p:sp>
      <p:sp>
        <p:nvSpPr>
          <p:cNvPr id="3" name="Content Placeholder 2"/>
          <p:cNvSpPr>
            <a:spLocks noGrp="1"/>
          </p:cNvSpPr>
          <p:nvPr>
            <p:ph idx="1" hasCustomPrompt="1"/>
          </p:nvPr>
        </p:nvSpPr>
        <p:spPr>
          <a:xfrm>
            <a:off x="623392" y="3933056"/>
            <a:ext cx="4992555"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a:xfrm>
            <a:off x="609600" y="6093296"/>
            <a:ext cx="2844800" cy="476250"/>
          </a:xfrm>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a:xfrm>
            <a:off x="4165600" y="6093296"/>
            <a:ext cx="3860800" cy="476250"/>
          </a:xfrm>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8737600" y="6093296"/>
            <a:ext cx="2844800" cy="476250"/>
          </a:xfrm>
        </p:spPr>
        <p:txBody>
          <a:bodyPr/>
          <a:lstStyle>
            <a:lvl1pPr>
              <a:defRPr smtClean="0">
                <a:solidFill>
                  <a:schemeClr val="bg1"/>
                </a:solidFill>
              </a:defRPr>
            </a:lvl1pPr>
          </a:lstStyle>
          <a:p>
            <a:pPr>
              <a:defRPr/>
            </a:pPr>
            <a:fld id="{2BB59E6E-B967-488E-B209-8B7FA0D7AF99}" type="slidenum">
              <a:rPr lang="en-GB"/>
              <a:pPr>
                <a:defRPr/>
              </a:pPr>
              <a:t>‹Nr.›</a:t>
            </a:fld>
            <a:endParaRPr lang="en-GB" dirty="0"/>
          </a:p>
        </p:txBody>
      </p:sp>
      <p:pic>
        <p:nvPicPr>
          <p:cNvPr id="1026" name="Picture 2" descr="C:\DOCUME~1\lenain\LOCALS~1\Temp\7zECB.tmp\LOGO-CE for RTD EN Positive Cyan.png"/>
          <p:cNvPicPr>
            <a:picLocks noChangeAspect="1" noChangeArrowheads="1"/>
          </p:cNvPicPr>
          <p:nvPr userDrawn="1"/>
        </p:nvPicPr>
        <p:blipFill>
          <a:blip r:embed="rId2" cstate="print"/>
          <a:srcRect/>
          <a:stretch>
            <a:fillRect/>
          </a:stretch>
        </p:blipFill>
        <p:spPr bwMode="auto">
          <a:xfrm>
            <a:off x="4886401" y="324000"/>
            <a:ext cx="2415911" cy="1396800"/>
          </a:xfrm>
          <a:prstGeom prst="rect">
            <a:avLst/>
          </a:prstGeom>
          <a:noFill/>
        </p:spPr>
      </p:pic>
      <p:pic>
        <p:nvPicPr>
          <p:cNvPr id="1027" name="Picture 3" descr="C:\DOCUME~1\lenain\LOCALS~1\Temp\7zECC.tmp\Footer Box RTD EN Cyan.png"/>
          <p:cNvPicPr>
            <a:picLocks noChangeAspect="1" noChangeArrowheads="1"/>
          </p:cNvPicPr>
          <p:nvPr userDrawn="1"/>
        </p:nvPicPr>
        <p:blipFill>
          <a:blip r:embed="rId3" cstate="print"/>
          <a:srcRect/>
          <a:stretch>
            <a:fillRect/>
          </a:stretch>
        </p:blipFill>
        <p:spPr bwMode="auto">
          <a:xfrm>
            <a:off x="5625600" y="6436800"/>
            <a:ext cx="914400" cy="457200"/>
          </a:xfrm>
          <a:prstGeom prst="rect">
            <a:avLst/>
          </a:prstGeom>
          <a:noFill/>
        </p:spPr>
      </p:pic>
    </p:spTree>
    <p:extLst>
      <p:ext uri="{BB962C8B-B14F-4D97-AF65-F5344CB8AC3E}">
        <p14:creationId xmlns:p14="http://schemas.microsoft.com/office/powerpoint/2010/main" val="1319030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p:nvPr>
        </p:nvSpPr>
        <p:spPr>
          <a:xfrm>
            <a:off x="624417" y="1556272"/>
            <a:ext cx="10972800" cy="936625"/>
          </a:xfrm>
        </p:spPr>
        <p:txBody>
          <a:bodyPr/>
          <a:lstStyle/>
          <a:p>
            <a:r>
              <a:rPr lang="en-US" dirty="0"/>
              <a:t>Click to edit Master title style</a:t>
            </a:r>
            <a:endParaRPr lang="en-GB" dirty="0"/>
          </a:p>
        </p:txBody>
      </p:sp>
      <p:sp>
        <p:nvSpPr>
          <p:cNvPr id="11" name="Content Placeholder 2"/>
          <p:cNvSpPr>
            <a:spLocks noGrp="1"/>
          </p:cNvSpPr>
          <p:nvPr>
            <p:ph idx="1"/>
          </p:nvPr>
        </p:nvSpPr>
        <p:spPr>
          <a:xfrm>
            <a:off x="609600" y="2636912"/>
            <a:ext cx="10972800" cy="3384476"/>
          </a:xfrm>
        </p:spPr>
        <p:txBody>
          <a:bodyPr/>
          <a:lstStyle>
            <a:lvl1pPr marL="0" indent="-342900">
              <a:buClr>
                <a:srgbClr val="0F5494"/>
              </a:buClr>
              <a:buSzPct val="120000"/>
              <a:buFont typeface="Arial" pitchFamily="34" charset="0"/>
              <a:buChar char="•"/>
              <a:defRPr/>
            </a:lvl1pPr>
            <a:lvl2pPr>
              <a:buClr>
                <a:srgbClr val="00AEF0"/>
              </a:buClr>
              <a:tabLst>
                <a:tab pos="7623175" algn="l"/>
              </a:tabLst>
              <a:defRPr/>
            </a:lvl2pPr>
            <a:lvl3pPr>
              <a:buFontTx/>
              <a:buChar char="-"/>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17" name="Rectangle 4"/>
          <p:cNvSpPr>
            <a:spLocks noGrp="1" noChangeArrowheads="1"/>
          </p:cNvSpPr>
          <p:nvPr>
            <p:ph type="dt" sz="half" idx="10"/>
          </p:nvPr>
        </p:nvSpPr>
        <p:spPr>
          <a:xfrm>
            <a:off x="609600" y="6093296"/>
            <a:ext cx="2844800" cy="476250"/>
          </a:xfrm>
        </p:spPr>
        <p:txBody>
          <a:bodyPr/>
          <a:lstStyle>
            <a:lvl1pPr>
              <a:defRPr dirty="0">
                <a:solidFill>
                  <a:schemeClr val="tx1"/>
                </a:solidFill>
              </a:defRPr>
            </a:lvl1pPr>
          </a:lstStyle>
          <a:p>
            <a:pPr>
              <a:defRPr/>
            </a:pPr>
            <a:endParaRPr lang="en-GB"/>
          </a:p>
        </p:txBody>
      </p:sp>
      <p:sp>
        <p:nvSpPr>
          <p:cNvPr id="18" name="Rectangle 5"/>
          <p:cNvSpPr>
            <a:spLocks noGrp="1" noChangeArrowheads="1"/>
          </p:cNvSpPr>
          <p:nvPr>
            <p:ph type="ftr" sz="quarter" idx="11"/>
          </p:nvPr>
        </p:nvSpPr>
        <p:spPr>
          <a:xfrm>
            <a:off x="4165600" y="6093296"/>
            <a:ext cx="3860800" cy="476250"/>
          </a:xfrm>
        </p:spPr>
        <p:txBody>
          <a:bodyPr/>
          <a:lstStyle>
            <a:lvl1pPr>
              <a:defRPr dirty="0">
                <a:solidFill>
                  <a:schemeClr val="tx1"/>
                </a:solidFill>
              </a:defRPr>
            </a:lvl1pPr>
          </a:lstStyle>
          <a:p>
            <a:pPr>
              <a:defRPr/>
            </a:pPr>
            <a:endParaRPr lang="en-GB" dirty="0"/>
          </a:p>
        </p:txBody>
      </p:sp>
      <p:sp>
        <p:nvSpPr>
          <p:cNvPr id="19" name="Rectangle 6"/>
          <p:cNvSpPr>
            <a:spLocks noGrp="1" noChangeArrowheads="1"/>
          </p:cNvSpPr>
          <p:nvPr>
            <p:ph type="sldNum" sz="quarter" idx="12"/>
          </p:nvPr>
        </p:nvSpPr>
        <p:spPr>
          <a:xfrm>
            <a:off x="8737600" y="6093296"/>
            <a:ext cx="2844800" cy="476250"/>
          </a:xfrm>
        </p:spPr>
        <p:txBody>
          <a:bodyPr/>
          <a:lstStyle>
            <a:lvl1pPr>
              <a:defRPr smtClean="0">
                <a:solidFill>
                  <a:schemeClr val="tx1"/>
                </a:solidFill>
              </a:defRPr>
            </a:lvl1pPr>
          </a:lstStyle>
          <a:p>
            <a:pPr>
              <a:defRPr/>
            </a:pPr>
            <a:fld id="{2BB59E6E-B967-488E-B209-8B7FA0D7AF99}" type="slidenum">
              <a:rPr lang="en-GB" smtClean="0"/>
              <a:pPr>
                <a:defRPr/>
              </a:pPr>
              <a:t>‹Nr.›</a:t>
            </a:fld>
            <a:endParaRPr lang="en-GB" dirty="0"/>
          </a:p>
        </p:txBody>
      </p:sp>
      <p:pic>
        <p:nvPicPr>
          <p:cNvPr id="13" name="Picture 3" descr="C:\DOCUME~1\lenain\LOCALS~1\Temp\7zECC.tmp\Footer Box RTD EN Cyan.png"/>
          <p:cNvPicPr>
            <a:picLocks noChangeAspect="1" noChangeArrowheads="1"/>
          </p:cNvPicPr>
          <p:nvPr userDrawn="1"/>
        </p:nvPicPr>
        <p:blipFill>
          <a:blip r:embed="rId2" cstate="print"/>
          <a:srcRect/>
          <a:stretch>
            <a:fillRect/>
          </a:stretch>
        </p:blipFill>
        <p:spPr bwMode="auto">
          <a:xfrm>
            <a:off x="5673600" y="6458400"/>
            <a:ext cx="813600" cy="406800"/>
          </a:xfrm>
          <a:prstGeom prst="rect">
            <a:avLst/>
          </a:prstGeom>
          <a:noFill/>
        </p:spPr>
      </p:pic>
      <p:pic>
        <p:nvPicPr>
          <p:cNvPr id="2051" name="Picture 3" descr="C:\DOCUME~1\lenain\LOCALS~1\Temp\7zECD.tmp\LOGO-CE for RTD EN Negative Cyan.png"/>
          <p:cNvPicPr>
            <a:picLocks noChangeAspect="1" noChangeArrowheads="1"/>
          </p:cNvPicPr>
          <p:nvPr userDrawn="1"/>
        </p:nvPicPr>
        <p:blipFill>
          <a:blip r:embed="rId3" cstate="print"/>
          <a:srcRect/>
          <a:stretch>
            <a:fillRect/>
          </a:stretch>
        </p:blipFill>
        <p:spPr bwMode="auto">
          <a:xfrm>
            <a:off x="5016000" y="306000"/>
            <a:ext cx="2160621" cy="1249200"/>
          </a:xfrm>
          <a:prstGeom prst="rect">
            <a:avLst/>
          </a:prstGeom>
          <a:noFill/>
        </p:spPr>
      </p:pic>
    </p:spTree>
    <p:extLst>
      <p:ext uri="{BB962C8B-B14F-4D97-AF65-F5344CB8AC3E}">
        <p14:creationId xmlns:p14="http://schemas.microsoft.com/office/powerpoint/2010/main" val="2026518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062891" y="476673"/>
            <a:ext cx="10972800" cy="936625"/>
          </a:xfrm>
        </p:spPr>
        <p:txBody>
          <a:bodyPr/>
          <a:lstStyle>
            <a:lvl1pPr algn="l">
              <a:defRPr sz="2400">
                <a:solidFill>
                  <a:srgbClr val="00B0F0"/>
                </a:solidFill>
              </a:defRPr>
            </a:lvl1pPr>
          </a:lstStyle>
          <a:p>
            <a:r>
              <a:rPr lang="en-US" dirty="0"/>
              <a:t>Click to edit Master title style</a:t>
            </a:r>
            <a:endParaRPr lang="en-GB" dirty="0"/>
          </a:p>
        </p:txBody>
      </p:sp>
      <p:sp>
        <p:nvSpPr>
          <p:cNvPr id="8" name="Rectangle 4"/>
          <p:cNvSpPr>
            <a:spLocks noGrp="1" noChangeArrowheads="1"/>
          </p:cNvSpPr>
          <p:nvPr>
            <p:ph type="dt" sz="half" idx="10"/>
          </p:nvPr>
        </p:nvSpPr>
        <p:spPr>
          <a:xfrm>
            <a:off x="609600" y="6193110"/>
            <a:ext cx="2844800" cy="476250"/>
          </a:xfrm>
        </p:spPr>
        <p:txBody>
          <a:bodyPr/>
          <a:lstStyle>
            <a:lvl1pPr>
              <a:defRPr sz="1000" dirty="0">
                <a:solidFill>
                  <a:schemeClr val="tx1"/>
                </a:solidFill>
              </a:defRPr>
            </a:lvl1pPr>
          </a:lstStyle>
          <a:p>
            <a:pPr>
              <a:defRPr/>
            </a:pPr>
            <a:endParaRPr lang="en-GB" dirty="0"/>
          </a:p>
        </p:txBody>
      </p:sp>
      <p:sp>
        <p:nvSpPr>
          <p:cNvPr id="9" name="Rectangle 6"/>
          <p:cNvSpPr>
            <a:spLocks noGrp="1" noChangeArrowheads="1"/>
          </p:cNvSpPr>
          <p:nvPr>
            <p:ph type="sldNum" sz="quarter" idx="12"/>
          </p:nvPr>
        </p:nvSpPr>
        <p:spPr>
          <a:xfrm>
            <a:off x="8737600" y="6093296"/>
            <a:ext cx="2844800" cy="476250"/>
          </a:xfrm>
        </p:spPr>
        <p:txBody>
          <a:bodyPr/>
          <a:lstStyle>
            <a:lvl1pPr>
              <a:defRPr smtClean="0">
                <a:solidFill>
                  <a:schemeClr val="tx1"/>
                </a:solidFill>
              </a:defRPr>
            </a:lvl1pPr>
          </a:lstStyle>
          <a:p>
            <a:pPr>
              <a:defRPr/>
            </a:pPr>
            <a:fld id="{2BB59E6E-B967-488E-B209-8B7FA0D7AF99}" type="slidenum">
              <a:rPr lang="en-GB" smtClean="0"/>
              <a:pPr>
                <a:defRPr/>
              </a:pPr>
              <a:t>‹Nr.›</a:t>
            </a:fld>
            <a:endParaRPr lang="en-GB" dirty="0"/>
          </a:p>
        </p:txBody>
      </p:sp>
      <p:pic>
        <p:nvPicPr>
          <p:cNvPr id="10" name="Picture 2" descr="C:\DOCUME~1\lenain\LOCALS~1\Temp\7zECF.tmp\LOGO-CE for RTD EN Landscape Positive Cyan.png"/>
          <p:cNvPicPr>
            <a:picLocks noChangeArrowheads="1"/>
          </p:cNvPicPr>
          <p:nvPr userDrawn="1"/>
        </p:nvPicPr>
        <p:blipFill>
          <a:blip r:embed="rId2" cstate="print"/>
          <a:srcRect/>
          <a:stretch>
            <a:fillRect/>
          </a:stretch>
        </p:blipFill>
        <p:spPr bwMode="auto">
          <a:xfrm>
            <a:off x="8769600" y="5940000"/>
            <a:ext cx="2990400" cy="597600"/>
          </a:xfrm>
          <a:prstGeom prst="rect">
            <a:avLst/>
          </a:prstGeom>
          <a:noFill/>
        </p:spPr>
      </p:pic>
      <p:pic>
        <p:nvPicPr>
          <p:cNvPr id="11" name="Picture 10" descr="R&amp;ItextBlue.jpg"/>
          <p:cNvPicPr>
            <a:picLocks noChangeAspect="1"/>
          </p:cNvPicPr>
          <p:nvPr userDrawn="1"/>
        </p:nvPicPr>
        <p:blipFill>
          <a:blip r:embed="rId3" cstate="print"/>
          <a:stretch>
            <a:fillRect/>
          </a:stretch>
        </p:blipFill>
        <p:spPr>
          <a:xfrm>
            <a:off x="623392" y="6381328"/>
            <a:ext cx="2447544" cy="194310"/>
          </a:xfrm>
          <a:prstGeom prst="rect">
            <a:avLst/>
          </a:prstGeom>
        </p:spPr>
      </p:pic>
      <p:sp>
        <p:nvSpPr>
          <p:cNvPr id="12" name="Text Placeholder 5"/>
          <p:cNvSpPr>
            <a:spLocks noGrp="1"/>
          </p:cNvSpPr>
          <p:nvPr>
            <p:ph type="body" sz="quarter" idx="13"/>
          </p:nvPr>
        </p:nvSpPr>
        <p:spPr>
          <a:xfrm>
            <a:off x="1038691" y="1350868"/>
            <a:ext cx="10177032" cy="4526404"/>
          </a:xfrm>
        </p:spPr>
        <p:txBody>
          <a:bodyPr/>
          <a:lstStyle>
            <a:lvl1pPr marL="342900" indent="-342900">
              <a:spcAft>
                <a:spcPts val="600"/>
              </a:spcAft>
              <a:buClr>
                <a:srgbClr val="00B0F0"/>
              </a:buClr>
              <a:buSzPct val="130000"/>
              <a:buFont typeface="Arial" pitchFamily="34" charset="0"/>
              <a:buChar char="•"/>
              <a:defRPr sz="1800" i="0">
                <a:solidFill>
                  <a:schemeClr val="tx1">
                    <a:lumMod val="65000"/>
                    <a:lumOff val="35000"/>
                  </a:schemeClr>
                </a:solidFill>
                <a:latin typeface="+mn-lt"/>
              </a:defRPr>
            </a:lvl1pPr>
            <a:lvl2pPr marL="457200" indent="0">
              <a:buFontTx/>
              <a:buNone/>
              <a:defRPr sz="2000" i="0">
                <a:solidFill>
                  <a:schemeClr val="tx1">
                    <a:lumMod val="65000"/>
                    <a:lumOff val="35000"/>
                  </a:schemeClr>
                </a:solidFill>
                <a:latin typeface="+mn-lt"/>
              </a:defRPr>
            </a:lvl2pPr>
            <a:lvl3pPr marL="914400" indent="0">
              <a:buFontTx/>
              <a:buNone/>
              <a:defRPr sz="2000" i="0">
                <a:solidFill>
                  <a:schemeClr val="tx1">
                    <a:lumMod val="65000"/>
                    <a:lumOff val="35000"/>
                  </a:schemeClr>
                </a:solidFill>
                <a:latin typeface="+mn-lt"/>
              </a:defRPr>
            </a:lvl3pPr>
            <a:lvl4pPr marL="1371600" indent="0">
              <a:buFontTx/>
              <a:buNone/>
              <a:defRPr sz="2000" i="0">
                <a:solidFill>
                  <a:schemeClr val="tx1">
                    <a:lumMod val="65000"/>
                    <a:lumOff val="35000"/>
                  </a:schemeClr>
                </a:solidFill>
                <a:latin typeface="+mn-lt"/>
              </a:defRPr>
            </a:lvl4pPr>
            <a:lvl5pPr marL="1828800" indent="0">
              <a:buFontTx/>
              <a:buNone/>
              <a:defRPr sz="2000" i="0">
                <a:solidFill>
                  <a:schemeClr val="tx1">
                    <a:lumMod val="65000"/>
                    <a:lumOff val="35000"/>
                  </a:schemeClr>
                </a:solidFill>
                <a:latin typeface="+mn-lt"/>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49179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1"/>
          <p:cNvSpPr>
            <a:spLocks noGrp="1"/>
          </p:cNvSpPr>
          <p:nvPr>
            <p:ph type="title"/>
          </p:nvPr>
        </p:nvSpPr>
        <p:spPr>
          <a:xfrm>
            <a:off x="1062891" y="476673"/>
            <a:ext cx="10972800" cy="936625"/>
          </a:xfrm>
        </p:spPr>
        <p:txBody>
          <a:bodyPr/>
          <a:lstStyle>
            <a:lvl1pPr algn="l">
              <a:defRPr sz="2400">
                <a:solidFill>
                  <a:srgbClr val="00B0F0"/>
                </a:solidFill>
              </a:defRPr>
            </a:lvl1pPr>
          </a:lstStyle>
          <a:p>
            <a:r>
              <a:rPr lang="en-US" dirty="0"/>
              <a:t>Click to edit Master title style</a:t>
            </a:r>
            <a:endParaRPr lang="en-GB" dirty="0"/>
          </a:p>
        </p:txBody>
      </p:sp>
      <p:sp>
        <p:nvSpPr>
          <p:cNvPr id="11" name="Rectangle 6"/>
          <p:cNvSpPr>
            <a:spLocks noGrp="1" noChangeArrowheads="1"/>
          </p:cNvSpPr>
          <p:nvPr>
            <p:ph type="sldNum" sz="quarter" idx="12"/>
          </p:nvPr>
        </p:nvSpPr>
        <p:spPr>
          <a:xfrm>
            <a:off x="8737600" y="6093296"/>
            <a:ext cx="2844800" cy="476250"/>
          </a:xfrm>
        </p:spPr>
        <p:txBody>
          <a:bodyPr/>
          <a:lstStyle>
            <a:lvl1pPr>
              <a:defRPr smtClean="0">
                <a:solidFill>
                  <a:schemeClr val="tx1"/>
                </a:solidFill>
              </a:defRPr>
            </a:lvl1pPr>
          </a:lstStyle>
          <a:p>
            <a:pPr>
              <a:defRPr/>
            </a:pPr>
            <a:fld id="{2BB59E6E-B967-488E-B209-8B7FA0D7AF99}" type="slidenum">
              <a:rPr lang="en-GB" smtClean="0"/>
              <a:pPr>
                <a:defRPr/>
              </a:pPr>
              <a:t>‹Nr.›</a:t>
            </a:fld>
            <a:endParaRPr lang="en-GB" dirty="0"/>
          </a:p>
        </p:txBody>
      </p:sp>
      <p:pic>
        <p:nvPicPr>
          <p:cNvPr id="12" name="Picture 2" descr="C:\DOCUME~1\lenain\LOCALS~1\Temp\7zECF.tmp\LOGO-CE for RTD EN Landscape Positive Cyan.png"/>
          <p:cNvPicPr>
            <a:picLocks noChangeArrowheads="1"/>
          </p:cNvPicPr>
          <p:nvPr userDrawn="1"/>
        </p:nvPicPr>
        <p:blipFill>
          <a:blip r:embed="rId2" cstate="print"/>
          <a:srcRect/>
          <a:stretch>
            <a:fillRect/>
          </a:stretch>
        </p:blipFill>
        <p:spPr bwMode="auto">
          <a:xfrm>
            <a:off x="8769600" y="5940000"/>
            <a:ext cx="2990400" cy="597600"/>
          </a:xfrm>
          <a:prstGeom prst="rect">
            <a:avLst/>
          </a:prstGeom>
          <a:noFill/>
        </p:spPr>
      </p:pic>
      <p:pic>
        <p:nvPicPr>
          <p:cNvPr id="13" name="Picture 12" descr="R&amp;ItextBlue.jpg"/>
          <p:cNvPicPr>
            <a:picLocks noChangeAspect="1"/>
          </p:cNvPicPr>
          <p:nvPr userDrawn="1"/>
        </p:nvPicPr>
        <p:blipFill>
          <a:blip r:embed="rId3" cstate="print"/>
          <a:stretch>
            <a:fillRect/>
          </a:stretch>
        </p:blipFill>
        <p:spPr>
          <a:xfrm>
            <a:off x="623392" y="6381328"/>
            <a:ext cx="2447544" cy="194310"/>
          </a:xfrm>
          <a:prstGeom prst="rect">
            <a:avLst/>
          </a:prstGeom>
        </p:spPr>
      </p:pic>
      <p:sp>
        <p:nvSpPr>
          <p:cNvPr id="22" name="Text Placeholder 21"/>
          <p:cNvSpPr>
            <a:spLocks noGrp="1"/>
          </p:cNvSpPr>
          <p:nvPr>
            <p:ph type="body" sz="quarter" idx="14"/>
          </p:nvPr>
        </p:nvSpPr>
        <p:spPr>
          <a:xfrm>
            <a:off x="1059318" y="1340769"/>
            <a:ext cx="7488767" cy="3590925"/>
          </a:xfrm>
        </p:spPr>
        <p:txBody>
          <a:bodyPr/>
          <a:lstStyle>
            <a:lvl1pPr marL="0" indent="0">
              <a:buNone/>
              <a:defRPr sz="1800" b="1" i="0">
                <a:solidFill>
                  <a:schemeClr val="tx1">
                    <a:lumMod val="65000"/>
                    <a:lumOff val="35000"/>
                  </a:schemeClr>
                </a:solidFill>
              </a:defRPr>
            </a:lvl1pPr>
            <a:lvl2pPr marL="174625" indent="-174625">
              <a:buSzPct val="130000"/>
              <a:buFont typeface="Arial" panose="020B0604020202020204" pitchFamily="34" charset="0"/>
              <a:buChar char="•"/>
              <a:defRPr sz="1400" b="0">
                <a:solidFill>
                  <a:schemeClr val="tx1">
                    <a:lumMod val="65000"/>
                    <a:lumOff val="35000"/>
                  </a:schemeClr>
                </a:solidFill>
              </a:defRPr>
            </a:lvl2pPr>
            <a:lvl3pPr marL="0" indent="0">
              <a:buFont typeface="Arial" panose="020B0604020202020204" pitchFamily="34" charset="0"/>
              <a:buNone/>
              <a:defRPr>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0" indent="0">
              <a:buNone/>
              <a:defRPr sz="1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0" indent="0">
              <a:buNone/>
              <a:defRPr sz="1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4747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‹Nr.›</a:t>
            </a:fld>
            <a:endParaRPr lang="en-GB"/>
          </a:p>
        </p:txBody>
      </p:sp>
    </p:spTree>
    <p:extLst>
      <p:ext uri="{BB962C8B-B14F-4D97-AF65-F5344CB8AC3E}">
        <p14:creationId xmlns:p14="http://schemas.microsoft.com/office/powerpoint/2010/main" val="1270432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‹Nr.›</a:t>
            </a:fld>
            <a:endParaRPr lang="en-GB"/>
          </a:p>
        </p:txBody>
      </p:sp>
    </p:spTree>
    <p:extLst>
      <p:ext uri="{BB962C8B-B14F-4D97-AF65-F5344CB8AC3E}">
        <p14:creationId xmlns:p14="http://schemas.microsoft.com/office/powerpoint/2010/main" val="3463166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‹Nr.›</a:t>
            </a:fld>
            <a:endParaRPr lang="en-GB"/>
          </a:p>
        </p:txBody>
      </p:sp>
    </p:spTree>
    <p:extLst>
      <p:ext uri="{BB962C8B-B14F-4D97-AF65-F5344CB8AC3E}">
        <p14:creationId xmlns:p14="http://schemas.microsoft.com/office/powerpoint/2010/main" val="73210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p:nvPr>
        </p:nvSpPr>
        <p:spPr>
          <a:xfrm>
            <a:off x="624417" y="1556272"/>
            <a:ext cx="10972800" cy="936625"/>
          </a:xfrm>
        </p:spPr>
        <p:txBody>
          <a:bodyPr/>
          <a:lstStyle/>
          <a:p>
            <a:r>
              <a:rPr lang="en-US" dirty="0"/>
              <a:t>Click to edit Master title style</a:t>
            </a:r>
            <a:endParaRPr lang="en-GB" dirty="0"/>
          </a:p>
        </p:txBody>
      </p:sp>
      <p:sp>
        <p:nvSpPr>
          <p:cNvPr id="11" name="Content Placeholder 2"/>
          <p:cNvSpPr>
            <a:spLocks noGrp="1"/>
          </p:cNvSpPr>
          <p:nvPr>
            <p:ph idx="1"/>
          </p:nvPr>
        </p:nvSpPr>
        <p:spPr>
          <a:xfrm>
            <a:off x="609600" y="2636912"/>
            <a:ext cx="10972800" cy="3384476"/>
          </a:xfrm>
        </p:spPr>
        <p:txBody>
          <a:bodyPr/>
          <a:lstStyle>
            <a:lvl1pPr marL="0" indent="-342900">
              <a:buClr>
                <a:srgbClr val="0F5494"/>
              </a:buClr>
              <a:buSzPct val="120000"/>
              <a:buFont typeface="Arial" pitchFamily="34" charset="0"/>
              <a:buChar char="•"/>
              <a:defRPr/>
            </a:lvl1pPr>
            <a:lvl2pPr>
              <a:buClr>
                <a:srgbClr val="00AEF0"/>
              </a:buClr>
              <a:tabLst>
                <a:tab pos="7623175" algn="l"/>
              </a:tabLst>
              <a:defRPr/>
            </a:lvl2pPr>
            <a:lvl3pPr>
              <a:buFontTx/>
              <a:buChar char="-"/>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17" name="Rectangle 4"/>
          <p:cNvSpPr>
            <a:spLocks noGrp="1" noChangeArrowheads="1"/>
          </p:cNvSpPr>
          <p:nvPr>
            <p:ph type="dt" sz="half" idx="10"/>
          </p:nvPr>
        </p:nvSpPr>
        <p:spPr>
          <a:xfrm>
            <a:off x="609600" y="6093296"/>
            <a:ext cx="2844800" cy="476250"/>
          </a:xfrm>
        </p:spPr>
        <p:txBody>
          <a:bodyPr/>
          <a:lstStyle>
            <a:lvl1pPr>
              <a:defRPr dirty="0">
                <a:solidFill>
                  <a:schemeClr val="tx1"/>
                </a:solidFill>
              </a:defRPr>
            </a:lvl1pPr>
          </a:lstStyle>
          <a:p>
            <a:pPr>
              <a:defRPr/>
            </a:pPr>
            <a:endParaRPr lang="en-GB"/>
          </a:p>
        </p:txBody>
      </p:sp>
      <p:sp>
        <p:nvSpPr>
          <p:cNvPr id="18" name="Rectangle 5"/>
          <p:cNvSpPr>
            <a:spLocks noGrp="1" noChangeArrowheads="1"/>
          </p:cNvSpPr>
          <p:nvPr>
            <p:ph type="ftr" sz="quarter" idx="11"/>
          </p:nvPr>
        </p:nvSpPr>
        <p:spPr>
          <a:xfrm>
            <a:off x="4165600" y="6093296"/>
            <a:ext cx="3860800" cy="476250"/>
          </a:xfrm>
        </p:spPr>
        <p:txBody>
          <a:bodyPr/>
          <a:lstStyle>
            <a:lvl1pPr>
              <a:defRPr dirty="0">
                <a:solidFill>
                  <a:schemeClr val="tx1"/>
                </a:solidFill>
              </a:defRPr>
            </a:lvl1pPr>
          </a:lstStyle>
          <a:p>
            <a:pPr>
              <a:defRPr/>
            </a:pPr>
            <a:endParaRPr lang="en-GB" dirty="0"/>
          </a:p>
        </p:txBody>
      </p:sp>
      <p:sp>
        <p:nvSpPr>
          <p:cNvPr id="19" name="Rectangle 6"/>
          <p:cNvSpPr>
            <a:spLocks noGrp="1" noChangeArrowheads="1"/>
          </p:cNvSpPr>
          <p:nvPr>
            <p:ph type="sldNum" sz="quarter" idx="12"/>
          </p:nvPr>
        </p:nvSpPr>
        <p:spPr>
          <a:xfrm>
            <a:off x="8737600" y="6093296"/>
            <a:ext cx="2844800" cy="476250"/>
          </a:xfrm>
        </p:spPr>
        <p:txBody>
          <a:bodyPr/>
          <a:lstStyle>
            <a:lvl1pPr>
              <a:defRPr smtClean="0">
                <a:solidFill>
                  <a:schemeClr val="tx1"/>
                </a:solidFill>
              </a:defRPr>
            </a:lvl1pPr>
          </a:lstStyle>
          <a:p>
            <a:pPr>
              <a:defRPr/>
            </a:pPr>
            <a:fld id="{2BB59E6E-B967-488E-B209-8B7FA0D7AF99}" type="slidenum">
              <a:rPr lang="en-GB" smtClean="0"/>
              <a:pPr>
                <a:defRPr/>
              </a:pPr>
              <a:t>‹Nr.›</a:t>
            </a:fld>
            <a:endParaRPr lang="en-GB" dirty="0"/>
          </a:p>
        </p:txBody>
      </p:sp>
      <p:pic>
        <p:nvPicPr>
          <p:cNvPr id="13" name="Picture 3" descr="C:\DOCUME~1\lenain\LOCALS~1\Temp\7zECC.tmp\Footer Box RTD EN Cyan.png"/>
          <p:cNvPicPr>
            <a:picLocks noChangeAspect="1" noChangeArrowheads="1"/>
          </p:cNvPicPr>
          <p:nvPr userDrawn="1"/>
        </p:nvPicPr>
        <p:blipFill>
          <a:blip r:embed="rId2" cstate="print"/>
          <a:srcRect/>
          <a:stretch>
            <a:fillRect/>
          </a:stretch>
        </p:blipFill>
        <p:spPr bwMode="auto">
          <a:xfrm>
            <a:off x="5673600" y="6458400"/>
            <a:ext cx="813600" cy="406800"/>
          </a:xfrm>
          <a:prstGeom prst="rect">
            <a:avLst/>
          </a:prstGeom>
          <a:noFill/>
        </p:spPr>
      </p:pic>
      <p:pic>
        <p:nvPicPr>
          <p:cNvPr id="2051" name="Picture 3" descr="C:\DOCUME~1\lenain\LOCALS~1\Temp\7zECD.tmp\LOGO-CE for RTD EN Negative Cyan.png"/>
          <p:cNvPicPr>
            <a:picLocks noChangeAspect="1" noChangeArrowheads="1"/>
          </p:cNvPicPr>
          <p:nvPr userDrawn="1"/>
        </p:nvPicPr>
        <p:blipFill>
          <a:blip r:embed="rId3" cstate="print"/>
          <a:srcRect/>
          <a:stretch>
            <a:fillRect/>
          </a:stretch>
        </p:blipFill>
        <p:spPr bwMode="auto">
          <a:xfrm>
            <a:off x="5016000" y="306000"/>
            <a:ext cx="2160621" cy="1249200"/>
          </a:xfrm>
          <a:prstGeom prst="rect">
            <a:avLst/>
          </a:prstGeom>
          <a:noFill/>
        </p:spPr>
      </p:pic>
    </p:spTree>
    <p:extLst>
      <p:ext uri="{BB962C8B-B14F-4D97-AF65-F5344CB8AC3E}">
        <p14:creationId xmlns:p14="http://schemas.microsoft.com/office/powerpoint/2010/main" val="1181090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‹Nr.›</a:t>
            </a:fld>
            <a:endParaRPr lang="en-GB"/>
          </a:p>
        </p:txBody>
      </p:sp>
    </p:spTree>
    <p:extLst>
      <p:ext uri="{BB962C8B-B14F-4D97-AF65-F5344CB8AC3E}">
        <p14:creationId xmlns:p14="http://schemas.microsoft.com/office/powerpoint/2010/main" val="2865864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‹Nr.›</a:t>
            </a:fld>
            <a:endParaRPr lang="en-GB"/>
          </a:p>
        </p:txBody>
      </p:sp>
    </p:spTree>
    <p:extLst>
      <p:ext uri="{BB962C8B-B14F-4D97-AF65-F5344CB8AC3E}">
        <p14:creationId xmlns:p14="http://schemas.microsoft.com/office/powerpoint/2010/main" val="246574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‹Nr.›</a:t>
            </a:fld>
            <a:endParaRPr lang="en-GB"/>
          </a:p>
        </p:txBody>
      </p:sp>
    </p:spTree>
    <p:extLst>
      <p:ext uri="{BB962C8B-B14F-4D97-AF65-F5344CB8AC3E}">
        <p14:creationId xmlns:p14="http://schemas.microsoft.com/office/powerpoint/2010/main" val="981230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‹Nr.›</a:t>
            </a:fld>
            <a:endParaRPr lang="en-GB"/>
          </a:p>
        </p:txBody>
      </p:sp>
    </p:spTree>
    <p:extLst>
      <p:ext uri="{BB962C8B-B14F-4D97-AF65-F5344CB8AC3E}">
        <p14:creationId xmlns:p14="http://schemas.microsoft.com/office/powerpoint/2010/main" val="2801067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021288"/>
            <a:ext cx="2990849" cy="596900"/>
          </a:xfrm>
          <a:prstGeom prst="rect">
            <a:avLst/>
          </a:prstGeom>
          <a:noFill/>
          <a:ln w="9525">
            <a:noFill/>
            <a:miter lim="800000"/>
            <a:headEnd/>
            <a:tailEnd/>
          </a:ln>
        </p:spPr>
      </p:pic>
    </p:spTree>
    <p:extLst>
      <p:ext uri="{BB962C8B-B14F-4D97-AF65-F5344CB8AC3E}">
        <p14:creationId xmlns:p14="http://schemas.microsoft.com/office/powerpoint/2010/main" val="808504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12192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userDrawn="1"/>
        </p:nvSpPr>
        <p:spPr>
          <a:xfrm>
            <a:off x="5640001" y="6429118"/>
            <a:ext cx="912284"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 name="TextBox 2"/>
          <p:cNvSpPr txBox="1"/>
          <p:nvPr userDrawn="1"/>
        </p:nvSpPr>
        <p:spPr>
          <a:xfrm>
            <a:off x="5564124" y="6388471"/>
            <a:ext cx="1128073" cy="369332"/>
          </a:xfrm>
          <a:prstGeom prst="rect">
            <a:avLst/>
          </a:prstGeom>
          <a:noFill/>
        </p:spPr>
        <p:txBody>
          <a:bodyPr wrap="square" rtlCol="0">
            <a:spAutoFit/>
          </a:bodyPr>
          <a:lstStyle/>
          <a:p>
            <a:r>
              <a:rPr lang="fr-BE" sz="900" b="0" i="1" dirty="0" err="1">
                <a:solidFill>
                  <a:schemeClr val="bg1"/>
                </a:solidFill>
                <a:latin typeface="EC Square Sans Pro Light" panose="020B0506000000020004" pitchFamily="34" charset="0"/>
              </a:rPr>
              <a:t>Research</a:t>
            </a:r>
            <a:r>
              <a:rPr lang="fr-BE" sz="900" b="0" i="1" dirty="0">
                <a:solidFill>
                  <a:schemeClr val="bg1"/>
                </a:solidFill>
                <a:latin typeface="EC Square Sans Pro Light" panose="020B0506000000020004" pitchFamily="34" charset="0"/>
              </a:rPr>
              <a:t> and Innovation </a:t>
            </a:r>
            <a:endParaRPr lang="en-GB" sz="900" b="0" i="1" dirty="0" err="1">
              <a:solidFill>
                <a:schemeClr val="bg1"/>
              </a:solidFill>
              <a:latin typeface="EC Square Sans Pro Light" panose="020B0506000000020004" pitchFamily="34" charset="0"/>
            </a:endParaRPr>
          </a:p>
        </p:txBody>
      </p:sp>
      <p:sp>
        <p:nvSpPr>
          <p:cNvPr id="9" name="TextBox 8"/>
          <p:cNvSpPr txBox="1"/>
          <p:nvPr userDrawn="1"/>
        </p:nvSpPr>
        <p:spPr>
          <a:xfrm>
            <a:off x="0" y="4685074"/>
            <a:ext cx="2735627" cy="400110"/>
          </a:xfrm>
          <a:prstGeom prst="rect">
            <a:avLst/>
          </a:prstGeom>
          <a:solidFill>
            <a:schemeClr val="accent6"/>
          </a:solidFill>
        </p:spPr>
        <p:txBody>
          <a:bodyPr wrap="square" lIns="0" rtlCol="0" anchor="ctr" anchorCtr="0">
            <a:spAutoFit/>
          </a:bodyPr>
          <a:lstStyle/>
          <a:p>
            <a:pPr marL="444500"/>
            <a:r>
              <a:rPr lang="en-GB" sz="2000" b="0" i="1" dirty="0">
                <a:solidFill>
                  <a:schemeClr val="bg1"/>
                </a:solidFill>
                <a:latin typeface="Arial" panose="020B0604020202020204" pitchFamily="34" charset="0"/>
                <a:cs typeface="Arial" panose="020B0604020202020204" pitchFamily="34" charset="0"/>
              </a:rPr>
              <a:t>#</a:t>
            </a:r>
            <a:r>
              <a:rPr lang="en-GB" sz="2000" b="0" dirty="0" err="1">
                <a:solidFill>
                  <a:schemeClr val="bg1"/>
                </a:solidFill>
                <a:latin typeface="Arial" panose="020B0604020202020204" pitchFamily="34" charset="0"/>
                <a:cs typeface="Arial" panose="020B0604020202020204" pitchFamily="34" charset="0"/>
              </a:rPr>
              <a:t>HorizonEU</a:t>
            </a:r>
            <a:r>
              <a:rPr lang="en-GB" sz="2000" b="0" dirty="0">
                <a:solidFill>
                  <a:schemeClr val="bg1"/>
                </a:solidFill>
                <a:latin typeface="Arial" panose="020B0604020202020204" pitchFamily="34" charset="0"/>
                <a:cs typeface="Arial" panose="020B0604020202020204" pitchFamily="34" charset="0"/>
              </a:rPr>
              <a:t> </a:t>
            </a:r>
          </a:p>
        </p:txBody>
      </p:sp>
      <p:sp>
        <p:nvSpPr>
          <p:cNvPr id="15" name="TextBox 14"/>
          <p:cNvSpPr txBox="1"/>
          <p:nvPr userDrawn="1"/>
        </p:nvSpPr>
        <p:spPr>
          <a:xfrm>
            <a:off x="482170" y="3645024"/>
            <a:ext cx="6210025" cy="553998"/>
          </a:xfrm>
          <a:prstGeom prst="rect">
            <a:avLst/>
          </a:prstGeom>
          <a:noFill/>
        </p:spPr>
        <p:txBody>
          <a:bodyPr wrap="square" rtlCol="0">
            <a:spAutoFit/>
          </a:bodyPr>
          <a:lstStyle/>
          <a:p>
            <a:r>
              <a:rPr lang="en-US" sz="1500" dirty="0">
                <a:solidFill>
                  <a:srgbClr val="00B0F0"/>
                </a:solidFill>
                <a:latin typeface="+mn-lt"/>
              </a:rPr>
              <a:t>THE NEXT EU RESEARCH &amp; INNOVATION INVESTMENT PROGRAMME (2021 – 2027)</a:t>
            </a:r>
            <a:endParaRPr lang="en-GB" sz="1500" dirty="0" err="1">
              <a:solidFill>
                <a:srgbClr val="00B0F0"/>
              </a:solidFill>
              <a:latin typeface="+mn-lt"/>
            </a:endParaRPr>
          </a:p>
        </p:txBody>
      </p:sp>
      <p:sp>
        <p:nvSpPr>
          <p:cNvPr id="4" name="Text Placeholder 3"/>
          <p:cNvSpPr>
            <a:spLocks noGrp="1"/>
          </p:cNvSpPr>
          <p:nvPr>
            <p:ph type="body" sz="quarter" idx="10" hasCustomPrompt="1"/>
          </p:nvPr>
        </p:nvSpPr>
        <p:spPr>
          <a:xfrm>
            <a:off x="490551" y="5351662"/>
            <a:ext cx="6552856" cy="252437"/>
          </a:xfrm>
          <a:prstGeom prst="rect">
            <a:avLst/>
          </a:prstGeom>
        </p:spPr>
        <p:txBody>
          <a:bodyPr/>
          <a:lstStyle>
            <a:lvl1pPr marL="0" indent="0">
              <a:buNone/>
              <a:defRPr sz="1400" b="0" i="0" baseline="0"/>
            </a:lvl1pPr>
            <a:lvl5pPr>
              <a:defRPr/>
            </a:lvl5pPr>
          </a:lstStyle>
          <a:p>
            <a:pPr lvl="0"/>
            <a:r>
              <a:rPr lang="fr-BE" dirty="0"/>
              <a:t>Speaker Name</a:t>
            </a:r>
          </a:p>
          <a:p>
            <a:pPr lvl="0"/>
            <a:endParaRPr lang="fr-BE" dirty="0"/>
          </a:p>
          <a:p>
            <a:pPr lvl="0"/>
            <a:endParaRPr lang="en-GB" dirty="0"/>
          </a:p>
        </p:txBody>
      </p:sp>
      <p:sp>
        <p:nvSpPr>
          <p:cNvPr id="16" name="Text Placeholder 3"/>
          <p:cNvSpPr>
            <a:spLocks noGrp="1"/>
          </p:cNvSpPr>
          <p:nvPr>
            <p:ph type="body" sz="quarter" idx="11" hasCustomPrompt="1"/>
          </p:nvPr>
        </p:nvSpPr>
        <p:spPr>
          <a:xfrm>
            <a:off x="494219" y="5604099"/>
            <a:ext cx="6552856" cy="208688"/>
          </a:xfrm>
          <a:prstGeom prst="rect">
            <a:avLst/>
          </a:prstGeom>
        </p:spPr>
        <p:txBody>
          <a:bodyPr/>
          <a:lstStyle>
            <a:lvl1pPr marL="0" indent="0">
              <a:buNone/>
              <a:defRPr sz="1400" i="0" baseline="0"/>
            </a:lvl1pPr>
            <a:lvl5pPr>
              <a:defRPr/>
            </a:lvl5pPr>
          </a:lstStyle>
          <a:p>
            <a:pPr lvl="0"/>
            <a:r>
              <a:rPr lang="fr-BE" dirty="0"/>
              <a:t>Name of the Event</a:t>
            </a:r>
          </a:p>
          <a:p>
            <a:pPr lvl="0"/>
            <a:endParaRPr lang="fr-BE" dirty="0"/>
          </a:p>
          <a:p>
            <a:pPr lvl="0"/>
            <a:endParaRPr lang="en-GB" dirty="0"/>
          </a:p>
        </p:txBody>
      </p:sp>
      <p:sp>
        <p:nvSpPr>
          <p:cNvPr id="17" name="TextBox 16"/>
          <p:cNvSpPr txBox="1"/>
          <p:nvPr userDrawn="1"/>
        </p:nvSpPr>
        <p:spPr>
          <a:xfrm>
            <a:off x="474403" y="2892670"/>
            <a:ext cx="5759615" cy="707886"/>
          </a:xfrm>
          <a:prstGeom prst="rect">
            <a:avLst/>
          </a:prstGeom>
          <a:noFill/>
        </p:spPr>
        <p:txBody>
          <a:bodyPr wrap="square" rtlCol="0">
            <a:spAutoFit/>
          </a:bodyPr>
          <a:lstStyle/>
          <a:p>
            <a:r>
              <a:rPr lang="en-US" sz="4000" dirty="0">
                <a:solidFill>
                  <a:schemeClr val="accent6"/>
                </a:solidFill>
                <a:latin typeface="+mj-lt"/>
              </a:rPr>
              <a:t>Horizon Europe</a:t>
            </a:r>
            <a:endParaRPr lang="en-GB" sz="4000" b="0" dirty="0" err="1">
              <a:solidFill>
                <a:schemeClr val="accent6"/>
              </a:solidFill>
              <a:latin typeface="+mj-lt"/>
            </a:endParaRPr>
          </a:p>
        </p:txBody>
      </p:sp>
      <p:sp>
        <p:nvSpPr>
          <p:cNvPr id="18" name="Text Placeholder 3"/>
          <p:cNvSpPr>
            <a:spLocks noGrp="1"/>
          </p:cNvSpPr>
          <p:nvPr>
            <p:ph type="body" sz="quarter" idx="12" hasCustomPrompt="1"/>
          </p:nvPr>
        </p:nvSpPr>
        <p:spPr>
          <a:xfrm>
            <a:off x="494219" y="5843365"/>
            <a:ext cx="6552856" cy="353263"/>
          </a:xfrm>
          <a:prstGeom prst="rect">
            <a:avLst/>
          </a:prstGeom>
        </p:spPr>
        <p:txBody>
          <a:bodyPr/>
          <a:lstStyle>
            <a:lvl1pPr marL="0" indent="0">
              <a:buNone/>
              <a:defRPr sz="1400" i="0" baseline="0"/>
            </a:lvl1pPr>
            <a:lvl5pPr>
              <a:defRPr/>
            </a:lvl5pPr>
          </a:lstStyle>
          <a:p>
            <a:pPr lvl="0"/>
            <a:r>
              <a:rPr lang="fr-BE" dirty="0"/>
              <a:t>Date of the Event</a:t>
            </a:r>
          </a:p>
          <a:p>
            <a:pPr lvl="0"/>
            <a:endParaRPr lang="fr-BE" dirty="0"/>
          </a:p>
          <a:p>
            <a:pPr lvl="0"/>
            <a:endParaRPr lang="en-GB" dirty="0"/>
          </a:p>
        </p:txBody>
      </p:sp>
    </p:spTree>
    <p:extLst>
      <p:ext uri="{BB962C8B-B14F-4D97-AF65-F5344CB8AC3E}">
        <p14:creationId xmlns:p14="http://schemas.microsoft.com/office/powerpoint/2010/main" val="3939648202"/>
      </p:ext>
    </p:extLst>
  </p:cSld>
  <p:clrMapOvr>
    <a:masterClrMapping/>
  </p:clrMapOvr>
  <p:extLst>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‹Nr.›</a:t>
            </a:fld>
            <a:endParaRPr lang="en-GB"/>
          </a:p>
        </p:txBody>
      </p:sp>
    </p:spTree>
    <p:extLst>
      <p:ext uri="{BB962C8B-B14F-4D97-AF65-F5344CB8AC3E}">
        <p14:creationId xmlns:p14="http://schemas.microsoft.com/office/powerpoint/2010/main" val="301234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‹Nr.›</a:t>
            </a:fld>
            <a:endParaRPr lang="en-GB"/>
          </a:p>
        </p:txBody>
      </p:sp>
    </p:spTree>
    <p:extLst>
      <p:ext uri="{BB962C8B-B14F-4D97-AF65-F5344CB8AC3E}">
        <p14:creationId xmlns:p14="http://schemas.microsoft.com/office/powerpoint/2010/main" val="126208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‹Nr.›</a:t>
            </a:fld>
            <a:endParaRPr lang="en-GB"/>
          </a:p>
        </p:txBody>
      </p:sp>
    </p:spTree>
    <p:extLst>
      <p:ext uri="{BB962C8B-B14F-4D97-AF65-F5344CB8AC3E}">
        <p14:creationId xmlns:p14="http://schemas.microsoft.com/office/powerpoint/2010/main" val="144258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‹Nr.›</a:t>
            </a:fld>
            <a:endParaRPr lang="en-GB"/>
          </a:p>
        </p:txBody>
      </p:sp>
    </p:spTree>
    <p:extLst>
      <p:ext uri="{BB962C8B-B14F-4D97-AF65-F5344CB8AC3E}">
        <p14:creationId xmlns:p14="http://schemas.microsoft.com/office/powerpoint/2010/main" val="304156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‹Nr.›</a:t>
            </a:fld>
            <a:endParaRPr lang="en-GB"/>
          </a:p>
        </p:txBody>
      </p:sp>
    </p:spTree>
    <p:extLst>
      <p:ext uri="{BB962C8B-B14F-4D97-AF65-F5344CB8AC3E}">
        <p14:creationId xmlns:p14="http://schemas.microsoft.com/office/powerpoint/2010/main" val="187044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‹Nr.›</a:t>
            </a:fld>
            <a:endParaRPr lang="en-GB"/>
          </a:p>
        </p:txBody>
      </p:sp>
    </p:spTree>
    <p:extLst>
      <p:ext uri="{BB962C8B-B14F-4D97-AF65-F5344CB8AC3E}">
        <p14:creationId xmlns:p14="http://schemas.microsoft.com/office/powerpoint/2010/main" val="244912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‹Nr.›</a:t>
            </a:fld>
            <a:endParaRPr lang="en-GB"/>
          </a:p>
        </p:txBody>
      </p:sp>
    </p:spTree>
    <p:extLst>
      <p:ext uri="{BB962C8B-B14F-4D97-AF65-F5344CB8AC3E}">
        <p14:creationId xmlns:p14="http://schemas.microsoft.com/office/powerpoint/2010/main" val="55017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‹Nr.›</a:t>
            </a:fld>
            <a:endParaRPr lang="en-GB" dirty="0"/>
          </a:p>
        </p:txBody>
      </p:sp>
    </p:spTree>
    <p:extLst>
      <p:ext uri="{BB962C8B-B14F-4D97-AF65-F5344CB8AC3E}">
        <p14:creationId xmlns:p14="http://schemas.microsoft.com/office/powerpoint/2010/main" val="2335717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‹Nr.›</a:t>
            </a:fld>
            <a:endParaRPr lang="en-GB" dirty="0"/>
          </a:p>
        </p:txBody>
      </p:sp>
    </p:spTree>
    <p:extLst>
      <p:ext uri="{BB962C8B-B14F-4D97-AF65-F5344CB8AC3E}">
        <p14:creationId xmlns:p14="http://schemas.microsoft.com/office/powerpoint/2010/main" val="40276153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eusurvey/runner/HorizonEurope_Codesign_2021-2024" TargetMode="External"/><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8" Type="http://schemas.openxmlformats.org/officeDocument/2006/relationships/hyperlink" Target="http://ec.europa.eu/research/participants/portal/desktop/en/support/national_contact_points.html#c,contact=country/sbg//1/1/0&amp;+person.last_name/desc" TargetMode="External"/><Relationship Id="rId3" Type="http://schemas.openxmlformats.org/officeDocument/2006/relationships/hyperlink" Target="http://ec.europa.eu/research/horizon2020/index_en.cfm" TargetMode="External"/><Relationship Id="rId7" Type="http://schemas.openxmlformats.org/officeDocument/2006/relationships/hyperlink" Target="http://ec.europa.eu/research/participants/data/ref/h2020/wp/2016_2017/main/h2020-wp1617-focus_en.pdf"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ec.europa.eu/research/participants/data/ref/h2020/wp/2016_2017/main/h2020-wp1617-leit-nmp_en.pdf" TargetMode="External"/><Relationship Id="rId11" Type="http://schemas.openxmlformats.org/officeDocument/2006/relationships/hyperlink" Target="http://cordis.europa.eu/projects/home_en.html" TargetMode="External"/><Relationship Id="rId5" Type="http://schemas.openxmlformats.org/officeDocument/2006/relationships/hyperlink" Target="http://ec.europa.eu/research/participants/portal/desktop/en/home.html" TargetMode="External"/><Relationship Id="rId10" Type="http://schemas.openxmlformats.org/officeDocument/2006/relationships/hyperlink" Target="http://ec.europa.eu/research/index.cfm?pg=enquiries" TargetMode="External"/><Relationship Id="rId4" Type="http://schemas.openxmlformats.org/officeDocument/2006/relationships/hyperlink" Target="http://ec.europa.eu/research/industrial_technologies/index_en.cfm" TargetMode="External"/><Relationship Id="rId9" Type="http://schemas.openxmlformats.org/officeDocument/2006/relationships/hyperlink" Target="http://www.nmpteam.eu/"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facebook.com/EUScienceInnov/" TargetMode="External"/><Relationship Id="rId3" Type="http://schemas.openxmlformats.org/officeDocument/2006/relationships/image" Target="../media/image22.jpeg"/><Relationship Id="rId7" Type="http://schemas.openxmlformats.org/officeDocument/2006/relationships/hyperlink" Target="https://twitter.com/HorizonMagEU" TargetMode="External"/><Relationship Id="rId12" Type="http://schemas.openxmlformats.org/officeDocument/2006/relationships/hyperlink" Target="http://ec.europa.eu/budget/mff/index_en.cfm"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hyperlink" Target="https://twitter.com/EU_H2020" TargetMode="External"/><Relationship Id="rId11" Type="http://schemas.openxmlformats.org/officeDocument/2006/relationships/hyperlink" Target="http://ec.europa.eu/research/eic" TargetMode="External"/><Relationship Id="rId5" Type="http://schemas.openxmlformats.org/officeDocument/2006/relationships/hyperlink" Target="https://twitter.com/EUScienceInnov" TargetMode="External"/><Relationship Id="rId10" Type="http://schemas.openxmlformats.org/officeDocument/2006/relationships/hyperlink" Target="http://ec.europa.eu/horizon-europe" TargetMode="External"/><Relationship Id="rId4" Type="http://schemas.openxmlformats.org/officeDocument/2006/relationships/hyperlink" Target="https://twitter.com/Moedas" TargetMode="External"/><Relationship Id="rId9" Type="http://schemas.openxmlformats.org/officeDocument/2006/relationships/hyperlink" Target="https://www.facebook.com/cmoeda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hemeOverride" Target="../theme/themeOverride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700808"/>
            <a:ext cx="8436282" cy="2088232"/>
          </a:xfrm>
        </p:spPr>
        <p:txBody>
          <a:bodyPr/>
          <a:lstStyle/>
          <a:p>
            <a:r>
              <a:rPr lang="en-GB" sz="4400" dirty="0"/>
              <a:t>Industry 4.0 in EU Framework Programmes</a:t>
            </a:r>
          </a:p>
        </p:txBody>
      </p:sp>
      <p:sp>
        <p:nvSpPr>
          <p:cNvPr id="3" name="Content Placeholder 2"/>
          <p:cNvSpPr>
            <a:spLocks noGrp="1"/>
          </p:cNvSpPr>
          <p:nvPr>
            <p:ph idx="1"/>
          </p:nvPr>
        </p:nvSpPr>
        <p:spPr>
          <a:xfrm>
            <a:off x="1991544" y="3933056"/>
            <a:ext cx="8352928" cy="1872208"/>
          </a:xfrm>
        </p:spPr>
        <p:txBody>
          <a:bodyPr/>
          <a:lstStyle/>
          <a:p>
            <a:endParaRPr lang="en-GB" dirty="0"/>
          </a:p>
          <a:p>
            <a:r>
              <a:rPr lang="en-GB" sz="1800" dirty="0"/>
              <a:t>Martin Huemer</a:t>
            </a:r>
          </a:p>
          <a:p>
            <a:r>
              <a:rPr lang="fr-BE" sz="1800" b="0" dirty="0" err="1"/>
              <a:t>Directorate</a:t>
            </a:r>
            <a:r>
              <a:rPr lang="fr-BE" sz="1800" b="0" dirty="0"/>
              <a:t> </a:t>
            </a:r>
            <a:r>
              <a:rPr lang="fr-BE" sz="1800" b="0" dirty="0" err="1"/>
              <a:t>Prosperity</a:t>
            </a:r>
            <a:r>
              <a:rPr lang="fr-BE" sz="1800" b="0" dirty="0"/>
              <a:t> – Unit  </a:t>
            </a:r>
            <a:r>
              <a:rPr lang="fr-BE" sz="1800" b="0" dirty="0" err="1"/>
              <a:t>Industry</a:t>
            </a:r>
            <a:r>
              <a:rPr lang="fr-BE" sz="1800" b="0" dirty="0"/>
              <a:t> 5.0</a:t>
            </a:r>
            <a:endParaRPr lang="en-GB" sz="1800" b="0" dirty="0"/>
          </a:p>
          <a:p>
            <a:r>
              <a:rPr lang="en-GB" sz="1800" b="0" dirty="0"/>
              <a:t>DG Research &amp; Innovation</a:t>
            </a:r>
          </a:p>
          <a:p>
            <a:r>
              <a:rPr lang="en-GB" sz="1800" b="0" dirty="0"/>
              <a:t>European Commission</a:t>
            </a:r>
          </a:p>
        </p:txBody>
      </p:sp>
    </p:spTree>
    <p:extLst>
      <p:ext uri="{BB962C8B-B14F-4D97-AF65-F5344CB8AC3E}">
        <p14:creationId xmlns:p14="http://schemas.microsoft.com/office/powerpoint/2010/main" val="189233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5"/>
          <p:cNvSpPr>
            <a:spLocks noGrp="1" noChangeArrowheads="1"/>
          </p:cNvSpPr>
          <p:nvPr>
            <p:ph type="title" idx="4294967295"/>
          </p:nvPr>
        </p:nvSpPr>
        <p:spPr>
          <a:xfrm>
            <a:off x="1418896" y="855554"/>
            <a:ext cx="8856663" cy="936625"/>
          </a:xfrm>
        </p:spPr>
        <p:txBody>
          <a:bodyPr/>
          <a:lstStyle/>
          <a:p>
            <a:pPr indent="0" eaLnBrk="1" hangingPunct="1">
              <a:lnSpc>
                <a:spcPct val="115000"/>
              </a:lnSpc>
            </a:pPr>
            <a:r>
              <a:rPr lang="fr-BE" altLang="en-US" sz="2400" dirty="0" err="1">
                <a:solidFill>
                  <a:schemeClr val="accent6"/>
                </a:solidFill>
              </a:rPr>
              <a:t>Technology</a:t>
            </a:r>
            <a:r>
              <a:rPr lang="fr-BE" altLang="en-US" sz="2400" dirty="0">
                <a:solidFill>
                  <a:schemeClr val="accent6"/>
                </a:solidFill>
              </a:rPr>
              <a:t> </a:t>
            </a:r>
            <a:r>
              <a:rPr lang="fr-BE" altLang="en-US" sz="2400" dirty="0" err="1">
                <a:solidFill>
                  <a:schemeClr val="accent6"/>
                </a:solidFill>
              </a:rPr>
              <a:t>Readiness</a:t>
            </a:r>
            <a:r>
              <a:rPr lang="fr-BE" altLang="en-US" sz="2400" dirty="0">
                <a:solidFill>
                  <a:schemeClr val="accent6"/>
                </a:solidFill>
              </a:rPr>
              <a:t> </a:t>
            </a:r>
            <a:r>
              <a:rPr lang="fr-BE" altLang="en-US" sz="2400" dirty="0" err="1">
                <a:solidFill>
                  <a:schemeClr val="accent6"/>
                </a:solidFill>
              </a:rPr>
              <a:t>Levels</a:t>
            </a:r>
            <a:r>
              <a:rPr lang="fr-BE" altLang="en-US" sz="2400" dirty="0">
                <a:solidFill>
                  <a:schemeClr val="accent6"/>
                </a:solidFill>
              </a:rPr>
              <a:t> (</a:t>
            </a:r>
            <a:r>
              <a:rPr lang="fr-BE" altLang="en-US" sz="2400" dirty="0" err="1">
                <a:solidFill>
                  <a:schemeClr val="accent6"/>
                </a:solidFill>
              </a:rPr>
              <a:t>TRLs</a:t>
            </a:r>
            <a:r>
              <a:rPr lang="fr-BE" altLang="en-US" sz="2400" dirty="0">
                <a:solidFill>
                  <a:schemeClr val="accent6"/>
                </a:solidFill>
              </a:rPr>
              <a:t>)</a:t>
            </a:r>
            <a:endParaRPr lang="en-US" altLang="en-US" sz="2400" dirty="0">
              <a:solidFill>
                <a:schemeClr val="accent6"/>
              </a:solidFill>
            </a:endParaRPr>
          </a:p>
        </p:txBody>
      </p:sp>
      <p:sp>
        <p:nvSpPr>
          <p:cNvPr id="7" name="Slide Number Placeholder 4"/>
          <p:cNvSpPr>
            <a:spLocks noGrp="1"/>
          </p:cNvSpPr>
          <p:nvPr>
            <p:ph type="sldNum" sz="quarter" idx="4294967295"/>
          </p:nvPr>
        </p:nvSpPr>
        <p:spPr>
          <a:xfrm>
            <a:off x="11812588" y="6526213"/>
            <a:ext cx="379412" cy="33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fld id="{B4087627-5A63-4BD2-A72A-121DB605CBDA}" type="slidenum">
              <a:rPr lang="en-GB" altLang="en-US" sz="1400" b="0">
                <a:solidFill>
                  <a:schemeClr val="tx1"/>
                </a:solidFill>
                <a:latin typeface="Arial" charset="0"/>
              </a:rPr>
              <a:pPr eaLnBrk="1" hangingPunct="1"/>
              <a:t>10</a:t>
            </a:fld>
            <a:endParaRPr lang="en-GB" altLang="en-US" sz="1400" b="0" dirty="0">
              <a:solidFill>
                <a:schemeClr val="tx1"/>
              </a:solidFill>
              <a:latin typeface="Arial" charset="0"/>
            </a:endParaRPr>
          </a:p>
        </p:txBody>
      </p:sp>
      <p:sp>
        <p:nvSpPr>
          <p:cNvPr id="5" name="TextBox 1"/>
          <p:cNvSpPr txBox="1">
            <a:spLocks noChangeArrowheads="1"/>
          </p:cNvSpPr>
          <p:nvPr/>
        </p:nvSpPr>
        <p:spPr bwMode="auto">
          <a:xfrm>
            <a:off x="1655433" y="2000186"/>
            <a:ext cx="8383588"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1081088" indent="-63500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hangingPunct="1">
              <a:spcBef>
                <a:spcPct val="0"/>
              </a:spcBef>
              <a:buClrTx/>
            </a:pPr>
            <a:r>
              <a:rPr lang="fr-BE" altLang="en-US" sz="1800" i="0" dirty="0">
                <a:solidFill>
                  <a:schemeClr val="accent6"/>
                </a:solidFill>
              </a:rPr>
              <a:t>The LEIT part of Horizon 2020  </a:t>
            </a:r>
            <a:r>
              <a:rPr lang="fr-BE" altLang="en-US" sz="1800" i="0" dirty="0" err="1">
                <a:solidFill>
                  <a:schemeClr val="accent6"/>
                </a:solidFill>
              </a:rPr>
              <a:t>targets</a:t>
            </a:r>
            <a:r>
              <a:rPr lang="fr-BE" altLang="en-US" sz="1800" i="0" dirty="0">
                <a:solidFill>
                  <a:schemeClr val="accent6"/>
                </a:solidFill>
              </a:rPr>
              <a:t> </a:t>
            </a:r>
            <a:r>
              <a:rPr lang="fr-BE" altLang="en-US" sz="1800" i="0" dirty="0" err="1">
                <a:solidFill>
                  <a:schemeClr val="accent6"/>
                </a:solidFill>
              </a:rPr>
              <a:t>TRLs</a:t>
            </a:r>
            <a:r>
              <a:rPr lang="fr-BE" altLang="en-US" sz="1800" i="0" dirty="0">
                <a:solidFill>
                  <a:schemeClr val="accent6"/>
                </a:solidFill>
              </a:rPr>
              <a:t> </a:t>
            </a:r>
            <a:r>
              <a:rPr lang="fr-BE" altLang="en-US" sz="1800" i="0" dirty="0" err="1">
                <a:solidFill>
                  <a:schemeClr val="accent6"/>
                </a:solidFill>
              </a:rPr>
              <a:t>from</a:t>
            </a:r>
            <a:r>
              <a:rPr lang="fr-BE" altLang="en-US" sz="1800" i="0" dirty="0">
                <a:solidFill>
                  <a:schemeClr val="accent6"/>
                </a:solidFill>
              </a:rPr>
              <a:t> 3-4 up to 7 </a:t>
            </a:r>
            <a:r>
              <a:rPr lang="fr-BE" altLang="en-US" sz="1800" i="0" dirty="0" err="1">
                <a:solidFill>
                  <a:schemeClr val="accent6"/>
                </a:solidFill>
              </a:rPr>
              <a:t>with</a:t>
            </a:r>
            <a:r>
              <a:rPr lang="fr-BE" altLang="en-US" sz="1800" i="0" dirty="0">
                <a:solidFill>
                  <a:schemeClr val="accent6"/>
                </a:solidFill>
              </a:rPr>
              <a:t> a centre of </a:t>
            </a:r>
            <a:r>
              <a:rPr lang="fr-BE" altLang="en-US" sz="1800" i="0" dirty="0" err="1">
                <a:solidFill>
                  <a:schemeClr val="accent6"/>
                </a:solidFill>
              </a:rPr>
              <a:t>gravity</a:t>
            </a:r>
            <a:r>
              <a:rPr lang="fr-BE" altLang="en-US" sz="1800" i="0" dirty="0">
                <a:solidFill>
                  <a:schemeClr val="accent6"/>
                </a:solidFill>
              </a:rPr>
              <a:t> on 5-6</a:t>
            </a:r>
          </a:p>
          <a:p>
            <a:pPr marL="285750" indent="-285750" eaLnBrk="1" hangingPunct="1">
              <a:spcBef>
                <a:spcPct val="0"/>
              </a:spcBef>
              <a:buClrTx/>
            </a:pPr>
            <a:r>
              <a:rPr lang="en-GB" altLang="en-US" sz="1800" i="0" dirty="0">
                <a:solidFill>
                  <a:schemeClr val="accent6"/>
                </a:solidFill>
              </a:rPr>
              <a:t>Highest TRLs for cases with a strong industrial commitment</a:t>
            </a:r>
            <a:endParaRPr lang="fr-BE" altLang="en-US" sz="1800" i="0" dirty="0">
              <a:solidFill>
                <a:schemeClr val="accent6"/>
              </a:solidFill>
            </a:endParaRPr>
          </a:p>
          <a:p>
            <a:pPr eaLnBrk="1" hangingPunct="1">
              <a:spcBef>
                <a:spcPct val="0"/>
              </a:spcBef>
              <a:buClrTx/>
              <a:buFontTx/>
              <a:buNone/>
            </a:pPr>
            <a:endParaRPr lang="fr-BE" altLang="en-US" sz="2000" i="0" dirty="0">
              <a:solidFill>
                <a:srgbClr val="204388"/>
              </a:solidFill>
            </a:endParaRPr>
          </a:p>
          <a:p>
            <a:pPr eaLnBrk="1" hangingPunct="1">
              <a:spcBef>
                <a:spcPct val="0"/>
              </a:spcBef>
              <a:buClrTx/>
              <a:buFontTx/>
              <a:buNone/>
            </a:pPr>
            <a:endParaRPr lang="fr-BE" altLang="en-US" sz="2000" i="0" dirty="0">
              <a:solidFill>
                <a:srgbClr val="204388"/>
              </a:solidFill>
            </a:endParaRPr>
          </a:p>
          <a:p>
            <a:pPr eaLnBrk="1" hangingPunct="1">
              <a:spcBef>
                <a:spcPct val="0"/>
              </a:spcBef>
              <a:buClrTx/>
              <a:buFontTx/>
              <a:buNone/>
            </a:pPr>
            <a:endParaRPr lang="fr-BE" altLang="en-US" sz="2000" i="0" dirty="0">
              <a:solidFill>
                <a:srgbClr val="204388"/>
              </a:solidFill>
            </a:endParaRPr>
          </a:p>
          <a:p>
            <a:pPr eaLnBrk="1" hangingPunct="1">
              <a:spcBef>
                <a:spcPct val="0"/>
              </a:spcBef>
              <a:buClrTx/>
              <a:buFontTx/>
              <a:buNone/>
            </a:pPr>
            <a:endParaRPr lang="fr-BE" altLang="en-US" sz="2000" i="0" dirty="0">
              <a:solidFill>
                <a:srgbClr val="204388"/>
              </a:solidFill>
            </a:endParaRPr>
          </a:p>
          <a:p>
            <a:pPr eaLnBrk="1" hangingPunct="1">
              <a:spcBef>
                <a:spcPct val="0"/>
              </a:spcBef>
              <a:buClrTx/>
              <a:buFontTx/>
              <a:buNone/>
            </a:pPr>
            <a:endParaRPr lang="fr-BE" altLang="en-US" sz="2000" i="0" dirty="0">
              <a:solidFill>
                <a:srgbClr val="204388"/>
              </a:solidFill>
            </a:endParaRPr>
          </a:p>
          <a:p>
            <a:pPr eaLnBrk="1" hangingPunct="1">
              <a:spcBef>
                <a:spcPct val="0"/>
              </a:spcBef>
              <a:buClrTx/>
              <a:buFontTx/>
              <a:buNone/>
            </a:pPr>
            <a:endParaRPr lang="fr-BE" altLang="en-US" sz="2000" i="0" dirty="0">
              <a:solidFill>
                <a:srgbClr val="204388"/>
              </a:solidFill>
            </a:endParaRPr>
          </a:p>
          <a:p>
            <a:pPr eaLnBrk="1" hangingPunct="1">
              <a:spcBef>
                <a:spcPct val="0"/>
              </a:spcBef>
              <a:buClrTx/>
            </a:pPr>
            <a:endParaRPr lang="fr-BE" altLang="en-US" sz="1400" i="0" dirty="0">
              <a:solidFill>
                <a:srgbClr val="204388"/>
              </a:solidFill>
            </a:endParaRPr>
          </a:p>
          <a:p>
            <a:pPr eaLnBrk="1" hangingPunct="1">
              <a:spcBef>
                <a:spcPct val="0"/>
              </a:spcBef>
              <a:buClrTx/>
              <a:buNone/>
            </a:pPr>
            <a:endParaRPr lang="fr-BE" altLang="en-US" sz="1800" i="0" dirty="0">
              <a:solidFill>
                <a:srgbClr val="204388"/>
              </a:solidFill>
            </a:endParaRPr>
          </a:p>
          <a:p>
            <a:pPr marL="285750" indent="-285750" eaLnBrk="1" hangingPunct="1">
              <a:spcBef>
                <a:spcPct val="0"/>
              </a:spcBef>
              <a:buClrTx/>
            </a:pPr>
            <a:r>
              <a:rPr lang="fr-BE" altLang="en-US" sz="1800" i="0" dirty="0" err="1">
                <a:solidFill>
                  <a:schemeClr val="accent6"/>
                </a:solidFill>
              </a:rPr>
              <a:t>Beyond</a:t>
            </a:r>
            <a:r>
              <a:rPr lang="fr-BE" altLang="en-US" sz="1800" i="0" dirty="0">
                <a:solidFill>
                  <a:schemeClr val="accent6"/>
                </a:solidFill>
              </a:rPr>
              <a:t> TRL 7: </a:t>
            </a:r>
            <a:r>
              <a:rPr lang="fr-BE" altLang="en-US" sz="1800" dirty="0">
                <a:solidFill>
                  <a:schemeClr val="accent6"/>
                </a:solidFill>
              </a:rPr>
              <a:t>explore </a:t>
            </a:r>
            <a:r>
              <a:rPr lang="fr-BE" altLang="en-US" sz="1800" dirty="0" err="1">
                <a:solidFill>
                  <a:schemeClr val="accent6"/>
                </a:solidFill>
              </a:rPr>
              <a:t>paths</a:t>
            </a:r>
            <a:r>
              <a:rPr lang="fr-BE" altLang="en-US" sz="1800" dirty="0">
                <a:solidFill>
                  <a:schemeClr val="accent6"/>
                </a:solidFill>
              </a:rPr>
              <a:t> to commercial exploitation, to </a:t>
            </a:r>
            <a:r>
              <a:rPr lang="fr-BE" altLang="en-US" sz="1800" dirty="0" err="1">
                <a:solidFill>
                  <a:schemeClr val="accent6"/>
                </a:solidFill>
              </a:rPr>
              <a:t>deploy</a:t>
            </a:r>
            <a:r>
              <a:rPr lang="fr-BE" altLang="en-US" sz="1800" dirty="0">
                <a:solidFill>
                  <a:schemeClr val="accent6"/>
                </a:solidFill>
              </a:rPr>
              <a:t> technologies </a:t>
            </a:r>
            <a:r>
              <a:rPr lang="fr-BE" altLang="en-US" sz="1800" dirty="0" err="1">
                <a:solidFill>
                  <a:schemeClr val="accent6"/>
                </a:solidFill>
              </a:rPr>
              <a:t>funded</a:t>
            </a:r>
            <a:r>
              <a:rPr lang="fr-BE" altLang="en-US" sz="1800" dirty="0">
                <a:solidFill>
                  <a:schemeClr val="accent6"/>
                </a:solidFill>
              </a:rPr>
              <a:t> </a:t>
            </a:r>
            <a:r>
              <a:rPr lang="fr-BE" altLang="en-US" sz="1800" dirty="0" err="1">
                <a:solidFill>
                  <a:schemeClr val="accent6"/>
                </a:solidFill>
              </a:rPr>
              <a:t>under</a:t>
            </a:r>
            <a:r>
              <a:rPr lang="fr-BE" altLang="en-US" sz="1800" dirty="0">
                <a:solidFill>
                  <a:schemeClr val="accent6"/>
                </a:solidFill>
              </a:rPr>
              <a:t> Horizon 2020</a:t>
            </a:r>
          </a:p>
        </p:txBody>
      </p:sp>
      <p:pic>
        <p:nvPicPr>
          <p:cNvPr id="6" name="Picture 6"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2924945"/>
            <a:ext cx="8748713"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99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GB" dirty="0"/>
              <a:t>Based on the Commission Proposal for Horizon Europe, the common understanding between co-legislators and the Partial General Approach, both approved in April 2019</a:t>
            </a:r>
          </a:p>
        </p:txBody>
      </p:sp>
    </p:spTree>
    <p:extLst>
      <p:ext uri="{BB962C8B-B14F-4D97-AF65-F5344CB8AC3E}">
        <p14:creationId xmlns:p14="http://schemas.microsoft.com/office/powerpoint/2010/main" val="331530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37047" y="556049"/>
            <a:ext cx="8784976"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defRPr/>
            </a:pPr>
            <a:r>
              <a:rPr lang="en-GB" kern="0" dirty="0">
                <a:solidFill>
                  <a:schemeClr val="accent6"/>
                </a:solidFill>
                <a:latin typeface="Arial"/>
                <a:cs typeface="Arial" panose="020B0604020202020204" pitchFamily="34" charset="0"/>
              </a:rPr>
              <a:t>Horizon Europe: Preliminary structure</a:t>
            </a:r>
            <a:endParaRPr lang="en-GB" u="sng" kern="0" dirty="0">
              <a:solidFill>
                <a:schemeClr val="accent6"/>
              </a:solidFill>
              <a:latin typeface="Arial"/>
              <a:cs typeface="Arial" panose="020B0604020202020204" pitchFamily="34" charset="0"/>
            </a:endParaRPr>
          </a:p>
        </p:txBody>
      </p:sp>
      <p:grpSp>
        <p:nvGrpSpPr>
          <p:cNvPr id="32" name="Group 31"/>
          <p:cNvGrpSpPr/>
          <p:nvPr/>
        </p:nvGrpSpPr>
        <p:grpSpPr>
          <a:xfrm>
            <a:off x="2063552" y="1340768"/>
            <a:ext cx="8379072" cy="4320480"/>
            <a:chOff x="611188" y="2737173"/>
            <a:chExt cx="8379072" cy="3212107"/>
          </a:xfrm>
        </p:grpSpPr>
        <p:sp>
          <p:nvSpPr>
            <p:cNvPr id="33" name="Rectangle 32"/>
            <p:cNvSpPr/>
            <p:nvPr/>
          </p:nvSpPr>
          <p:spPr>
            <a:xfrm>
              <a:off x="611188" y="2737173"/>
              <a:ext cx="8234684" cy="3212107"/>
            </a:xfrm>
            <a:prstGeom prst="rect">
              <a:avLst/>
            </a:prstGeom>
            <a:noFill/>
            <a:ln>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a:defRPr/>
              </a:pPr>
              <a:endParaRPr lang="en-GB">
                <a:solidFill>
                  <a:srgbClr val="F8A907"/>
                </a:solidFill>
                <a:latin typeface="Arial"/>
              </a:endParaRPr>
            </a:p>
          </p:txBody>
        </p:sp>
        <p:grpSp>
          <p:nvGrpSpPr>
            <p:cNvPr id="34" name="Group 33"/>
            <p:cNvGrpSpPr/>
            <p:nvPr/>
          </p:nvGrpSpPr>
          <p:grpSpPr>
            <a:xfrm>
              <a:off x="691390" y="5091132"/>
              <a:ext cx="8045726" cy="714132"/>
              <a:chOff x="727022" y="5091132"/>
              <a:chExt cx="8045726" cy="714132"/>
            </a:xfrm>
          </p:grpSpPr>
          <p:sp>
            <p:nvSpPr>
              <p:cNvPr id="60" name="Rectangle 59"/>
              <p:cNvSpPr/>
              <p:nvPr/>
            </p:nvSpPr>
            <p:spPr>
              <a:xfrm>
                <a:off x="763588" y="5091132"/>
                <a:ext cx="8009160" cy="71413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a:solidFill>
                    <a:srgbClr val="FFFFFF"/>
                  </a:solidFill>
                  <a:latin typeface="Arial"/>
                </a:endParaRPr>
              </a:p>
            </p:txBody>
          </p:sp>
          <p:sp>
            <p:nvSpPr>
              <p:cNvPr id="61" name="TextBox 60"/>
              <p:cNvSpPr txBox="1"/>
              <p:nvPr/>
            </p:nvSpPr>
            <p:spPr>
              <a:xfrm>
                <a:off x="727022" y="5140774"/>
                <a:ext cx="8017172" cy="232698"/>
              </a:xfrm>
              <a:prstGeom prst="rect">
                <a:avLst/>
              </a:prstGeom>
              <a:noFill/>
            </p:spPr>
            <p:txBody>
              <a:bodyPr wrap="square" rtlCol="0">
                <a:spAutoFit/>
              </a:bodyPr>
              <a:lstStyle/>
              <a:p>
                <a:pPr algn="ctr" fontAlgn="base">
                  <a:spcBef>
                    <a:spcPct val="0"/>
                  </a:spcBef>
                  <a:spcAft>
                    <a:spcPct val="0"/>
                  </a:spcAft>
                  <a:defRPr/>
                </a:pPr>
                <a:r>
                  <a:rPr lang="en-GB" sz="1400" b="1" dirty="0">
                    <a:solidFill>
                      <a:srgbClr val="FFFFFF"/>
                    </a:solidFill>
                    <a:latin typeface="Arial" charset="0"/>
                  </a:rPr>
                  <a:t>Widening Participation and Strengthening the European Research Area</a:t>
                </a:r>
              </a:p>
            </p:txBody>
          </p:sp>
        </p:grpSp>
        <p:grpSp>
          <p:nvGrpSpPr>
            <p:cNvPr id="35" name="Group 34"/>
            <p:cNvGrpSpPr/>
            <p:nvPr/>
          </p:nvGrpSpPr>
          <p:grpSpPr>
            <a:xfrm>
              <a:off x="843017" y="5451389"/>
              <a:ext cx="7748397" cy="200787"/>
              <a:chOff x="944350" y="5451389"/>
              <a:chExt cx="7748397" cy="200787"/>
            </a:xfrm>
          </p:grpSpPr>
          <p:sp>
            <p:nvSpPr>
              <p:cNvPr id="58" name="TextBox 57"/>
              <p:cNvSpPr txBox="1"/>
              <p:nvPr/>
            </p:nvSpPr>
            <p:spPr>
              <a:xfrm>
                <a:off x="4854098" y="5451389"/>
                <a:ext cx="3838649" cy="197793"/>
              </a:xfrm>
              <a:prstGeom prst="rect">
                <a:avLst/>
              </a:prstGeom>
              <a:solidFill>
                <a:schemeClr val="bg2"/>
              </a:solidFill>
            </p:spPr>
            <p:txBody>
              <a:bodyPr wrap="square" rtlCol="0">
                <a:spAutoFit/>
              </a:bodyPr>
              <a:lstStyle/>
              <a:p>
                <a:pPr algn="ctr" fontAlgn="base">
                  <a:spcBef>
                    <a:spcPct val="0"/>
                  </a:spcBef>
                  <a:spcAft>
                    <a:spcPct val="0"/>
                  </a:spcAft>
                  <a:defRPr/>
                </a:pPr>
                <a:r>
                  <a:rPr lang="en-US" sz="1100" b="1" dirty="0">
                    <a:solidFill>
                      <a:schemeClr val="accent6"/>
                    </a:solidFill>
                    <a:latin typeface="Arial" charset="0"/>
                  </a:rPr>
                  <a:t>Reforming and Enhancing the European R&amp;I system</a:t>
                </a:r>
              </a:p>
            </p:txBody>
          </p:sp>
          <p:sp>
            <p:nvSpPr>
              <p:cNvPr id="59" name="TextBox 58"/>
              <p:cNvSpPr txBox="1"/>
              <p:nvPr/>
            </p:nvSpPr>
            <p:spPr>
              <a:xfrm>
                <a:off x="944350" y="5457679"/>
                <a:ext cx="3794687" cy="194497"/>
              </a:xfrm>
              <a:prstGeom prst="rect">
                <a:avLst/>
              </a:prstGeom>
              <a:solidFill>
                <a:schemeClr val="bg2"/>
              </a:solidFill>
            </p:spPr>
            <p:txBody>
              <a:bodyPr wrap="square" rtlCol="0">
                <a:spAutoFit/>
              </a:bodyPr>
              <a:lstStyle/>
              <a:p>
                <a:pPr algn="ctr" fontAlgn="base">
                  <a:spcBef>
                    <a:spcPct val="0"/>
                  </a:spcBef>
                  <a:spcAft>
                    <a:spcPct val="0"/>
                  </a:spcAft>
                  <a:defRPr/>
                </a:pPr>
                <a:r>
                  <a:rPr lang="en-US" sz="1100" b="1" dirty="0">
                    <a:solidFill>
                      <a:schemeClr val="accent6"/>
                    </a:solidFill>
                    <a:latin typeface="Arial" charset="0"/>
                  </a:rPr>
                  <a:t>Widening participation and spreading excellence</a:t>
                </a:r>
                <a:endParaRPr lang="en-GB" sz="1100" b="1" dirty="0">
                  <a:solidFill>
                    <a:schemeClr val="accent6"/>
                  </a:solidFill>
                  <a:latin typeface="Arial" charset="0"/>
                </a:endParaRPr>
              </a:p>
            </p:txBody>
          </p:sp>
        </p:grpSp>
        <p:grpSp>
          <p:nvGrpSpPr>
            <p:cNvPr id="36" name="Group 35"/>
            <p:cNvGrpSpPr/>
            <p:nvPr/>
          </p:nvGrpSpPr>
          <p:grpSpPr>
            <a:xfrm>
              <a:off x="727956" y="2850353"/>
              <a:ext cx="2470770" cy="2136285"/>
              <a:chOff x="727956" y="2829356"/>
              <a:chExt cx="2470770" cy="2136285"/>
            </a:xfrm>
          </p:grpSpPr>
          <p:sp>
            <p:nvSpPr>
              <p:cNvPr id="52" name="Rectangle 51"/>
              <p:cNvSpPr/>
              <p:nvPr/>
            </p:nvSpPr>
            <p:spPr>
              <a:xfrm>
                <a:off x="727956" y="2829356"/>
                <a:ext cx="2443150" cy="21362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a:solidFill>
                    <a:srgbClr val="FFFFFF"/>
                  </a:solidFill>
                  <a:latin typeface="Arial"/>
                </a:endParaRPr>
              </a:p>
            </p:txBody>
          </p:sp>
          <p:sp>
            <p:nvSpPr>
              <p:cNvPr id="53" name="TextBox 52"/>
              <p:cNvSpPr txBox="1"/>
              <p:nvPr/>
            </p:nvSpPr>
            <p:spPr>
              <a:xfrm>
                <a:off x="1432441" y="2888630"/>
                <a:ext cx="1766285" cy="354671"/>
              </a:xfrm>
              <a:prstGeom prst="rect">
                <a:avLst/>
              </a:prstGeom>
              <a:noFill/>
            </p:spPr>
            <p:txBody>
              <a:bodyPr wrap="square" rtlCol="0">
                <a:spAutoFit/>
              </a:bodyPr>
              <a:lstStyle/>
              <a:p>
                <a:pPr fontAlgn="base">
                  <a:spcBef>
                    <a:spcPct val="0"/>
                  </a:spcBef>
                  <a:spcAft>
                    <a:spcPct val="0"/>
                  </a:spcAft>
                  <a:defRPr/>
                </a:pPr>
                <a:r>
                  <a:rPr lang="en-GB" sz="1400" b="1" dirty="0">
                    <a:solidFill>
                      <a:srgbClr val="FFFFFF"/>
                    </a:solidFill>
                    <a:latin typeface="Arial" charset="0"/>
                  </a:rPr>
                  <a:t>Pillar 1</a:t>
                </a:r>
              </a:p>
              <a:p>
                <a:pPr fontAlgn="base">
                  <a:spcBef>
                    <a:spcPct val="0"/>
                  </a:spcBef>
                  <a:spcAft>
                    <a:spcPct val="0"/>
                  </a:spcAft>
                  <a:defRPr/>
                </a:pPr>
                <a:r>
                  <a:rPr lang="en-GB" sz="1100" dirty="0">
                    <a:solidFill>
                      <a:srgbClr val="FFFFFF"/>
                    </a:solidFill>
                    <a:latin typeface="Arial" charset="0"/>
                  </a:rPr>
                  <a:t>Excellent Science</a:t>
                </a:r>
              </a:p>
            </p:txBody>
          </p:sp>
          <p:sp>
            <p:nvSpPr>
              <p:cNvPr id="54" name="TextBox 53"/>
              <p:cNvSpPr txBox="1"/>
              <p:nvPr/>
            </p:nvSpPr>
            <p:spPr>
              <a:xfrm>
                <a:off x="875455" y="3557736"/>
                <a:ext cx="2180060" cy="1944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defRPr/>
                </a:pPr>
                <a:r>
                  <a:rPr lang="en-GB" sz="1100" b="1" dirty="0">
                    <a:solidFill>
                      <a:schemeClr val="accent6"/>
                    </a:solidFill>
                    <a:latin typeface="Arial" charset="0"/>
                  </a:rPr>
                  <a:t>European Research Council</a:t>
                </a:r>
              </a:p>
            </p:txBody>
          </p:sp>
          <p:sp>
            <p:nvSpPr>
              <p:cNvPr id="55" name="TextBox 54"/>
              <p:cNvSpPr txBox="1"/>
              <p:nvPr/>
            </p:nvSpPr>
            <p:spPr>
              <a:xfrm>
                <a:off x="887609" y="3952852"/>
                <a:ext cx="2167906" cy="320348"/>
              </a:xfrm>
              <a:prstGeom prst="rect">
                <a:avLst/>
              </a:prstGeom>
              <a:solidFill>
                <a:schemeClr val="bg2"/>
              </a:solidFill>
            </p:spPr>
            <p:txBody>
              <a:bodyPr wrap="square" rtlCol="0">
                <a:spAutoFit/>
              </a:bodyPr>
              <a:lstStyle/>
              <a:p>
                <a:pPr algn="ctr" fontAlgn="base">
                  <a:spcBef>
                    <a:spcPct val="0"/>
                  </a:spcBef>
                  <a:spcAft>
                    <a:spcPct val="0"/>
                  </a:spcAft>
                  <a:defRPr/>
                </a:pPr>
                <a:r>
                  <a:rPr lang="en-GB" sz="1100" b="1" dirty="0">
                    <a:solidFill>
                      <a:schemeClr val="accent6"/>
                    </a:solidFill>
                    <a:latin typeface="Arial" charset="0"/>
                  </a:rPr>
                  <a:t>Marie </a:t>
                </a:r>
                <a:r>
                  <a:rPr lang="en-GB" sz="1100" b="1" dirty="0" err="1">
                    <a:solidFill>
                      <a:schemeClr val="accent6"/>
                    </a:solidFill>
                    <a:latin typeface="Arial" charset="0"/>
                  </a:rPr>
                  <a:t>Skłodowska</a:t>
                </a:r>
                <a:r>
                  <a:rPr lang="en-GB" sz="1100" b="1" dirty="0">
                    <a:solidFill>
                      <a:schemeClr val="accent6"/>
                    </a:solidFill>
                    <a:latin typeface="Arial" charset="0"/>
                  </a:rPr>
                  <a:t>-Curie Actions</a:t>
                </a:r>
              </a:p>
            </p:txBody>
          </p:sp>
          <p:sp>
            <p:nvSpPr>
              <p:cNvPr id="56" name="TextBox 55"/>
              <p:cNvSpPr txBox="1"/>
              <p:nvPr/>
            </p:nvSpPr>
            <p:spPr>
              <a:xfrm>
                <a:off x="902375" y="4547348"/>
                <a:ext cx="2157085" cy="194497"/>
              </a:xfrm>
              <a:prstGeom prst="rect">
                <a:avLst/>
              </a:prstGeom>
              <a:solidFill>
                <a:schemeClr val="bg2"/>
              </a:solidFill>
            </p:spPr>
            <p:txBody>
              <a:bodyPr wrap="square" rtlCol="0">
                <a:spAutoFit/>
              </a:bodyPr>
              <a:lstStyle/>
              <a:p>
                <a:pPr algn="ctr" fontAlgn="base">
                  <a:spcBef>
                    <a:spcPct val="0"/>
                  </a:spcBef>
                  <a:spcAft>
                    <a:spcPct val="0"/>
                  </a:spcAft>
                  <a:defRPr/>
                </a:pPr>
                <a:r>
                  <a:rPr lang="en-GB" sz="1100" b="1" dirty="0">
                    <a:solidFill>
                      <a:schemeClr val="accent6"/>
                    </a:solidFill>
                    <a:latin typeface="Arial" charset="0"/>
                  </a:rPr>
                  <a:t>Research Infrastructures</a:t>
                </a:r>
              </a:p>
            </p:txBody>
          </p:sp>
        </p:grpSp>
        <p:grpSp>
          <p:nvGrpSpPr>
            <p:cNvPr id="37" name="Group 36"/>
            <p:cNvGrpSpPr/>
            <p:nvPr/>
          </p:nvGrpSpPr>
          <p:grpSpPr>
            <a:xfrm>
              <a:off x="6273148" y="2852646"/>
              <a:ext cx="2717112" cy="2154180"/>
              <a:chOff x="6316298" y="2822700"/>
              <a:chExt cx="2717112" cy="2154180"/>
            </a:xfrm>
          </p:grpSpPr>
          <p:sp>
            <p:nvSpPr>
              <p:cNvPr id="45" name="Rectangle 44"/>
              <p:cNvSpPr/>
              <p:nvPr/>
            </p:nvSpPr>
            <p:spPr>
              <a:xfrm>
                <a:off x="6316298" y="2822700"/>
                <a:ext cx="2456450" cy="215418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a:solidFill>
                    <a:srgbClr val="FFFFFF"/>
                  </a:solidFill>
                  <a:latin typeface="Arial"/>
                </a:endParaRPr>
              </a:p>
            </p:txBody>
          </p:sp>
          <p:sp>
            <p:nvSpPr>
              <p:cNvPr id="46" name="TextBox 45"/>
              <p:cNvSpPr txBox="1"/>
              <p:nvPr/>
            </p:nvSpPr>
            <p:spPr>
              <a:xfrm>
                <a:off x="7064910" y="2890855"/>
                <a:ext cx="1968500" cy="354671"/>
              </a:xfrm>
              <a:prstGeom prst="rect">
                <a:avLst/>
              </a:prstGeom>
              <a:noFill/>
            </p:spPr>
            <p:txBody>
              <a:bodyPr wrap="square" rtlCol="0">
                <a:spAutoFit/>
              </a:bodyPr>
              <a:lstStyle/>
              <a:p>
                <a:pPr fontAlgn="base">
                  <a:spcBef>
                    <a:spcPct val="0"/>
                  </a:spcBef>
                  <a:spcAft>
                    <a:spcPct val="0"/>
                  </a:spcAft>
                  <a:defRPr/>
                </a:pPr>
                <a:r>
                  <a:rPr lang="en-GB" sz="1400" b="1" dirty="0">
                    <a:solidFill>
                      <a:srgbClr val="FFFFFF"/>
                    </a:solidFill>
                    <a:latin typeface="Arial" charset="0"/>
                  </a:rPr>
                  <a:t>Pillar 3</a:t>
                </a:r>
              </a:p>
              <a:p>
                <a:pPr fontAlgn="base">
                  <a:spcBef>
                    <a:spcPct val="0"/>
                  </a:spcBef>
                  <a:spcAft>
                    <a:spcPct val="0"/>
                  </a:spcAft>
                  <a:defRPr/>
                </a:pPr>
                <a:r>
                  <a:rPr lang="en-GB" sz="1100" dirty="0">
                    <a:solidFill>
                      <a:srgbClr val="FFFFFF"/>
                    </a:solidFill>
                    <a:latin typeface="Arial" charset="0"/>
                  </a:rPr>
                  <a:t>Innovative Europe</a:t>
                </a:r>
              </a:p>
            </p:txBody>
          </p:sp>
          <p:grpSp>
            <p:nvGrpSpPr>
              <p:cNvPr id="47" name="Group 46"/>
              <p:cNvGrpSpPr/>
              <p:nvPr/>
            </p:nvGrpSpPr>
            <p:grpSpPr>
              <a:xfrm>
                <a:off x="6414978" y="3558812"/>
                <a:ext cx="2234727" cy="1244283"/>
                <a:chOff x="6414978" y="3546112"/>
                <a:chExt cx="2234727" cy="1244283"/>
              </a:xfrm>
            </p:grpSpPr>
            <p:sp>
              <p:nvSpPr>
                <p:cNvPr id="49" name="TextBox 48"/>
                <p:cNvSpPr txBox="1"/>
                <p:nvPr/>
              </p:nvSpPr>
              <p:spPr>
                <a:xfrm>
                  <a:off x="6414978" y="3546112"/>
                  <a:ext cx="2219586" cy="194497"/>
                </a:xfrm>
                <a:prstGeom prst="rect">
                  <a:avLst/>
                </a:prstGeom>
                <a:solidFill>
                  <a:schemeClr val="bg2"/>
                </a:solidFill>
              </p:spPr>
              <p:txBody>
                <a:bodyPr wrap="square" rtlCol="0">
                  <a:spAutoFit/>
                </a:bodyPr>
                <a:lstStyle/>
                <a:p>
                  <a:pPr algn="ctr" fontAlgn="base">
                    <a:spcBef>
                      <a:spcPct val="0"/>
                    </a:spcBef>
                    <a:spcAft>
                      <a:spcPct val="0"/>
                    </a:spcAft>
                    <a:defRPr/>
                  </a:pPr>
                  <a:r>
                    <a:rPr lang="en-GB" sz="1100" b="1" dirty="0">
                      <a:solidFill>
                        <a:schemeClr val="accent6"/>
                      </a:solidFill>
                      <a:latin typeface="Arial" charset="0"/>
                    </a:rPr>
                    <a:t>European Innovation Council</a:t>
                  </a:r>
                </a:p>
              </p:txBody>
            </p:sp>
            <p:sp>
              <p:nvSpPr>
                <p:cNvPr id="50" name="TextBox 49"/>
                <p:cNvSpPr txBox="1"/>
                <p:nvPr/>
              </p:nvSpPr>
              <p:spPr>
                <a:xfrm>
                  <a:off x="6423098" y="3875849"/>
                  <a:ext cx="2226607" cy="320347"/>
                </a:xfrm>
                <a:prstGeom prst="rect">
                  <a:avLst/>
                </a:prstGeom>
                <a:solidFill>
                  <a:schemeClr val="bg2"/>
                </a:solidFill>
              </p:spPr>
              <p:txBody>
                <a:bodyPr wrap="square" rtlCol="0">
                  <a:spAutoFit/>
                </a:bodyPr>
                <a:lstStyle/>
                <a:p>
                  <a:pPr algn="ctr" fontAlgn="base">
                    <a:spcBef>
                      <a:spcPct val="0"/>
                    </a:spcBef>
                    <a:spcAft>
                      <a:spcPct val="0"/>
                    </a:spcAft>
                    <a:defRPr/>
                  </a:pPr>
                  <a:r>
                    <a:rPr lang="en-GB" sz="1100" b="1" dirty="0">
                      <a:solidFill>
                        <a:schemeClr val="accent6"/>
                      </a:solidFill>
                      <a:latin typeface="Arial" charset="0"/>
                    </a:rPr>
                    <a:t>European innovation </a:t>
                  </a:r>
                </a:p>
                <a:p>
                  <a:pPr algn="ctr" fontAlgn="base">
                    <a:spcBef>
                      <a:spcPct val="0"/>
                    </a:spcBef>
                    <a:spcAft>
                      <a:spcPct val="0"/>
                    </a:spcAft>
                    <a:defRPr/>
                  </a:pPr>
                  <a:r>
                    <a:rPr lang="en-GB" sz="1100" b="1" dirty="0">
                      <a:solidFill>
                        <a:schemeClr val="accent6"/>
                      </a:solidFill>
                      <a:latin typeface="Arial" charset="0"/>
                    </a:rPr>
                    <a:t>ecosystems</a:t>
                  </a:r>
                </a:p>
              </p:txBody>
            </p:sp>
            <p:sp>
              <p:nvSpPr>
                <p:cNvPr id="51" name="TextBox 50"/>
                <p:cNvSpPr txBox="1"/>
                <p:nvPr/>
              </p:nvSpPr>
              <p:spPr>
                <a:xfrm>
                  <a:off x="6431219" y="4336634"/>
                  <a:ext cx="2210366" cy="453761"/>
                </a:xfrm>
                <a:prstGeom prst="rect">
                  <a:avLst/>
                </a:prstGeom>
                <a:solidFill>
                  <a:schemeClr val="bg2"/>
                </a:solidFill>
              </p:spPr>
              <p:txBody>
                <a:bodyPr wrap="square" rtlCol="0">
                  <a:spAutoFit/>
                </a:bodyPr>
                <a:lstStyle/>
                <a:p>
                  <a:pPr algn="ctr" fontAlgn="base">
                    <a:spcBef>
                      <a:spcPct val="0"/>
                    </a:spcBef>
                    <a:spcAft>
                      <a:spcPct val="0"/>
                    </a:spcAft>
                    <a:defRPr/>
                  </a:pPr>
                  <a:r>
                    <a:rPr lang="en-US" sz="1100" b="1" dirty="0">
                      <a:solidFill>
                        <a:schemeClr val="accent6"/>
                      </a:solidFill>
                      <a:latin typeface="Arial" charset="0"/>
                    </a:rPr>
                    <a:t>European Institute of Innovation </a:t>
                  </a:r>
                  <a:br>
                    <a:rPr lang="en-US" sz="1100" b="1" dirty="0">
                      <a:solidFill>
                        <a:schemeClr val="accent6"/>
                      </a:solidFill>
                      <a:latin typeface="Arial" charset="0"/>
                    </a:rPr>
                  </a:br>
                  <a:r>
                    <a:rPr lang="en-US" sz="1100" b="1" dirty="0">
                      <a:solidFill>
                        <a:schemeClr val="accent6"/>
                      </a:solidFill>
                      <a:latin typeface="Arial" charset="0"/>
                    </a:rPr>
                    <a:t>and Technology</a:t>
                  </a:r>
                  <a:endParaRPr lang="en-GB" sz="1100" b="1" dirty="0">
                    <a:solidFill>
                      <a:schemeClr val="accent6"/>
                    </a:solidFill>
                    <a:latin typeface="Arial" charset="0"/>
                  </a:endParaRPr>
                </a:p>
              </p:txBody>
            </p:sp>
          </p:grpSp>
        </p:grpSp>
        <p:grpSp>
          <p:nvGrpSpPr>
            <p:cNvPr id="38" name="Group 37"/>
            <p:cNvGrpSpPr/>
            <p:nvPr/>
          </p:nvGrpSpPr>
          <p:grpSpPr>
            <a:xfrm>
              <a:off x="3307627" y="2852645"/>
              <a:ext cx="2849247" cy="2154181"/>
              <a:chOff x="3360887" y="2822699"/>
              <a:chExt cx="2849247" cy="2154181"/>
            </a:xfrm>
          </p:grpSpPr>
          <p:sp>
            <p:nvSpPr>
              <p:cNvPr id="39" name="Rectangle 38"/>
              <p:cNvSpPr/>
              <p:nvPr/>
            </p:nvSpPr>
            <p:spPr>
              <a:xfrm>
                <a:off x="3360887" y="2822699"/>
                <a:ext cx="2849247" cy="21541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a:solidFill>
                    <a:srgbClr val="FFFFFF"/>
                  </a:solidFill>
                  <a:latin typeface="Arial"/>
                </a:endParaRPr>
              </a:p>
            </p:txBody>
          </p:sp>
          <p:sp>
            <p:nvSpPr>
              <p:cNvPr id="40" name="TextBox 39"/>
              <p:cNvSpPr txBox="1"/>
              <p:nvPr/>
            </p:nvSpPr>
            <p:spPr>
              <a:xfrm>
                <a:off x="4099323" y="2852936"/>
                <a:ext cx="1974973" cy="606372"/>
              </a:xfrm>
              <a:prstGeom prst="rect">
                <a:avLst/>
              </a:prstGeom>
              <a:noFill/>
            </p:spPr>
            <p:txBody>
              <a:bodyPr wrap="square" rtlCol="0">
                <a:spAutoFit/>
              </a:bodyPr>
              <a:lstStyle/>
              <a:p>
                <a:pPr fontAlgn="base">
                  <a:spcBef>
                    <a:spcPct val="0"/>
                  </a:spcBef>
                  <a:spcAft>
                    <a:spcPct val="0"/>
                  </a:spcAft>
                  <a:defRPr/>
                </a:pPr>
                <a:r>
                  <a:rPr lang="en-GB" sz="1400" b="1" dirty="0">
                    <a:solidFill>
                      <a:srgbClr val="FFFFFF"/>
                    </a:solidFill>
                    <a:latin typeface="Arial" charset="0"/>
                  </a:rPr>
                  <a:t>Pillar 2</a:t>
                </a:r>
              </a:p>
              <a:p>
                <a:pPr fontAlgn="base">
                  <a:spcBef>
                    <a:spcPct val="0"/>
                  </a:spcBef>
                  <a:spcAft>
                    <a:spcPct val="0"/>
                  </a:spcAft>
                  <a:defRPr/>
                </a:pPr>
                <a:r>
                  <a:rPr lang="en-GB" sz="1100" dirty="0">
                    <a:solidFill>
                      <a:srgbClr val="FFFFFF"/>
                    </a:solidFill>
                    <a:latin typeface="Arial" charset="0"/>
                  </a:rPr>
                  <a:t>Global Challenges and European Industrial Competitiveness</a:t>
                </a:r>
              </a:p>
            </p:txBody>
          </p:sp>
          <p:sp>
            <p:nvSpPr>
              <p:cNvPr id="41" name="TextBox 40"/>
              <p:cNvSpPr txBox="1"/>
              <p:nvPr/>
            </p:nvSpPr>
            <p:spPr>
              <a:xfrm>
                <a:off x="3595099" y="3467954"/>
                <a:ext cx="2479197" cy="1221665"/>
              </a:xfrm>
              <a:prstGeom prst="rect">
                <a:avLst/>
              </a:prstGeom>
              <a:solidFill>
                <a:schemeClr val="bg2"/>
              </a:solidFill>
            </p:spPr>
            <p:txBody>
              <a:bodyPr wrap="square" rtlCol="0">
                <a:spAutoFit/>
              </a:bodyPr>
              <a:lstStyle/>
              <a:p>
                <a:pPr marL="358775" indent="-171450" fontAlgn="base">
                  <a:spcBef>
                    <a:spcPct val="0"/>
                  </a:spcBef>
                  <a:spcAft>
                    <a:spcPct val="0"/>
                  </a:spcAft>
                  <a:buClr>
                    <a:srgbClr val="0E4194"/>
                  </a:buClr>
                  <a:buFont typeface="Arial" panose="020B0604020202020204" pitchFamily="34" charset="0"/>
                  <a:buChar char="•"/>
                  <a:defRPr/>
                </a:pPr>
                <a:r>
                  <a:rPr lang="en-US" sz="1100" dirty="0">
                    <a:solidFill>
                      <a:schemeClr val="accent6"/>
                    </a:solidFill>
                    <a:latin typeface="Arial" charset="0"/>
                  </a:rPr>
                  <a:t>Health</a:t>
                </a:r>
              </a:p>
              <a:p>
                <a:pPr marL="358775" indent="-171450" fontAlgn="base">
                  <a:spcBef>
                    <a:spcPct val="0"/>
                  </a:spcBef>
                  <a:spcAft>
                    <a:spcPct val="0"/>
                  </a:spcAft>
                  <a:buClr>
                    <a:srgbClr val="0E4194"/>
                  </a:buClr>
                  <a:buFont typeface="Arial" panose="020B0604020202020204" pitchFamily="34" charset="0"/>
                  <a:buChar char="•"/>
                  <a:defRPr/>
                </a:pPr>
                <a:r>
                  <a:rPr lang="en-GB" sz="1100" dirty="0">
                    <a:solidFill>
                      <a:schemeClr val="accent6"/>
                    </a:solidFill>
                    <a:latin typeface="Arial" charset="0"/>
                  </a:rPr>
                  <a:t>Culture, Creativity and Inclusive Society </a:t>
                </a:r>
              </a:p>
              <a:p>
                <a:pPr marL="358775" indent="-171450" fontAlgn="base">
                  <a:spcBef>
                    <a:spcPct val="0"/>
                  </a:spcBef>
                  <a:spcAft>
                    <a:spcPct val="0"/>
                  </a:spcAft>
                  <a:buClr>
                    <a:srgbClr val="0E4194"/>
                  </a:buClr>
                  <a:buFont typeface="Arial" panose="020B0604020202020204" pitchFamily="34" charset="0"/>
                  <a:buChar char="•"/>
                  <a:defRPr/>
                </a:pPr>
                <a:r>
                  <a:rPr lang="en-US" sz="1100" dirty="0">
                    <a:solidFill>
                      <a:schemeClr val="accent6"/>
                    </a:solidFill>
                    <a:latin typeface="Arial" charset="0"/>
                  </a:rPr>
                  <a:t>Civil Security for Society</a:t>
                </a:r>
              </a:p>
              <a:p>
                <a:pPr marL="358775" indent="-171450" fontAlgn="base">
                  <a:spcBef>
                    <a:spcPct val="0"/>
                  </a:spcBef>
                  <a:spcAft>
                    <a:spcPct val="0"/>
                  </a:spcAft>
                  <a:buClr>
                    <a:srgbClr val="0E4194"/>
                  </a:buClr>
                  <a:buFont typeface="Arial" panose="020B0604020202020204" pitchFamily="34" charset="0"/>
                  <a:buChar char="•"/>
                  <a:defRPr/>
                </a:pPr>
                <a:r>
                  <a:rPr lang="en-US" sz="1100" dirty="0">
                    <a:solidFill>
                      <a:schemeClr val="accent6"/>
                    </a:solidFill>
                    <a:latin typeface="Arial" charset="0"/>
                  </a:rPr>
                  <a:t>Digital, Industry and Space</a:t>
                </a:r>
              </a:p>
              <a:p>
                <a:pPr marL="358775" indent="-171450" fontAlgn="base">
                  <a:spcBef>
                    <a:spcPct val="0"/>
                  </a:spcBef>
                  <a:spcAft>
                    <a:spcPct val="0"/>
                  </a:spcAft>
                  <a:buClr>
                    <a:srgbClr val="0E4194"/>
                  </a:buClr>
                  <a:buFont typeface="Arial" panose="020B0604020202020204" pitchFamily="34" charset="0"/>
                  <a:buChar char="•"/>
                  <a:defRPr/>
                </a:pPr>
                <a:r>
                  <a:rPr lang="en-US" sz="1100" dirty="0">
                    <a:solidFill>
                      <a:schemeClr val="accent6"/>
                    </a:solidFill>
                    <a:latin typeface="Arial" charset="0"/>
                  </a:rPr>
                  <a:t>Climate, Energy and Mobility</a:t>
                </a:r>
              </a:p>
              <a:p>
                <a:pPr marL="358775" indent="-171450" fontAlgn="base">
                  <a:spcBef>
                    <a:spcPct val="0"/>
                  </a:spcBef>
                  <a:spcAft>
                    <a:spcPct val="0"/>
                  </a:spcAft>
                  <a:buClr>
                    <a:srgbClr val="0E4194"/>
                  </a:buClr>
                  <a:buFont typeface="Arial" panose="020B0604020202020204" pitchFamily="34" charset="0"/>
                  <a:buChar char="•"/>
                  <a:defRPr/>
                </a:pPr>
                <a:r>
                  <a:rPr lang="en-US" sz="1100" dirty="0">
                    <a:solidFill>
                      <a:schemeClr val="accent6"/>
                    </a:solidFill>
                    <a:latin typeface="Arial" charset="0"/>
                  </a:rPr>
                  <a:t>Food, </a:t>
                </a:r>
                <a:r>
                  <a:rPr lang="en-US" sz="1100" dirty="0" err="1">
                    <a:solidFill>
                      <a:schemeClr val="accent6"/>
                    </a:solidFill>
                    <a:latin typeface="Arial" charset="0"/>
                  </a:rPr>
                  <a:t>Bioeconomy</a:t>
                </a:r>
                <a:r>
                  <a:rPr lang="en-US" sz="1100" dirty="0">
                    <a:solidFill>
                      <a:schemeClr val="accent6"/>
                    </a:solidFill>
                    <a:latin typeface="Arial" charset="0"/>
                  </a:rPr>
                  <a:t>, Natural Resources, Agriculture and Environment</a:t>
                </a:r>
              </a:p>
            </p:txBody>
          </p:sp>
          <p:sp>
            <p:nvSpPr>
              <p:cNvPr id="42" name="TextBox 41"/>
              <p:cNvSpPr txBox="1"/>
              <p:nvPr/>
            </p:nvSpPr>
            <p:spPr>
              <a:xfrm>
                <a:off x="3595099" y="4724778"/>
                <a:ext cx="2479197" cy="194497"/>
              </a:xfrm>
              <a:prstGeom prst="rect">
                <a:avLst/>
              </a:prstGeom>
              <a:solidFill>
                <a:schemeClr val="bg2"/>
              </a:solidFill>
            </p:spPr>
            <p:txBody>
              <a:bodyPr wrap="square" rtlCol="0">
                <a:spAutoFit/>
              </a:bodyPr>
              <a:lstStyle/>
              <a:p>
                <a:pPr algn="ctr" fontAlgn="base">
                  <a:spcBef>
                    <a:spcPct val="0"/>
                  </a:spcBef>
                  <a:spcAft>
                    <a:spcPct val="0"/>
                  </a:spcAft>
                  <a:defRPr/>
                </a:pPr>
                <a:r>
                  <a:rPr lang="en-GB" sz="1100" b="1" dirty="0">
                    <a:solidFill>
                      <a:schemeClr val="accent6"/>
                    </a:solidFill>
                    <a:latin typeface="Arial" charset="0"/>
                  </a:rPr>
                  <a:t>Joint Research Centre</a:t>
                </a:r>
              </a:p>
            </p:txBody>
          </p:sp>
          <p:sp>
            <p:nvSpPr>
              <p:cNvPr id="43" name="TextBox 42"/>
              <p:cNvSpPr txBox="1"/>
              <p:nvPr/>
            </p:nvSpPr>
            <p:spPr>
              <a:xfrm rot="16200000">
                <a:off x="3299037" y="3911961"/>
                <a:ext cx="889536" cy="261610"/>
              </a:xfrm>
              <a:prstGeom prst="rect">
                <a:avLst/>
              </a:prstGeom>
              <a:noFill/>
            </p:spPr>
            <p:txBody>
              <a:bodyPr wrap="square" rtlCol="0">
                <a:spAutoFit/>
              </a:bodyPr>
              <a:lstStyle/>
              <a:p>
                <a:pPr algn="ctr" fontAlgn="base">
                  <a:spcBef>
                    <a:spcPct val="0"/>
                  </a:spcBef>
                  <a:spcAft>
                    <a:spcPct val="0"/>
                  </a:spcAft>
                  <a:defRPr/>
                </a:pPr>
                <a:r>
                  <a:rPr lang="en-GB" sz="1100" b="1" dirty="0">
                    <a:solidFill>
                      <a:schemeClr val="accent6"/>
                    </a:solidFill>
                    <a:latin typeface="Arial" charset="0"/>
                  </a:rPr>
                  <a:t>Clusters</a:t>
                </a:r>
              </a:p>
            </p:txBody>
          </p:sp>
        </p:grpSp>
      </p:grpSp>
      <p:pic>
        <p:nvPicPr>
          <p:cNvPr id="62" name="Picture 61"/>
          <p:cNvPicPr>
            <a:picLocks noChangeAspect="1"/>
          </p:cNvPicPr>
          <p:nvPr/>
        </p:nvPicPr>
        <p:blipFill>
          <a:blip r:embed="rId3">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350532" y="1620379"/>
            <a:ext cx="433100" cy="433100"/>
          </a:xfrm>
          <a:prstGeom prst="rect">
            <a:avLst/>
          </a:prstGeom>
        </p:spPr>
      </p:pic>
      <p:pic>
        <p:nvPicPr>
          <p:cNvPr id="63" name="Picture 62"/>
          <p:cNvPicPr>
            <a:picLocks noChangeAspect="1"/>
          </p:cNvPicPr>
          <p:nvPr/>
        </p:nvPicPr>
        <p:blipFill>
          <a:blip r:embed="rId5">
            <a:clrChange>
              <a:clrFrom>
                <a:srgbClr val="FFFFFF"/>
              </a:clrFrom>
              <a:clrTo>
                <a:srgbClr val="FFFFFF">
                  <a:alpha val="0"/>
                </a:srgbClr>
              </a:clrTo>
            </a:clrChange>
            <a:biLevel thresh="50000"/>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Lst>
          </a:blip>
          <a:stretch>
            <a:fillRect/>
          </a:stretch>
        </p:blipFill>
        <p:spPr>
          <a:xfrm>
            <a:off x="7887226" y="1620380"/>
            <a:ext cx="441023" cy="441023"/>
          </a:xfrm>
          <a:prstGeom prst="rect">
            <a:avLst/>
          </a:prstGeom>
        </p:spPr>
      </p:pic>
      <p:pic>
        <p:nvPicPr>
          <p:cNvPr id="64" name="Picture 4" descr="C:\Users\ravetju\AppData\Local\Temp\1\eart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872" y="1620379"/>
            <a:ext cx="442902" cy="44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7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02486" y="556680"/>
            <a:ext cx="8147248" cy="720081"/>
          </a:xfrm>
          <a:prstGeom prst="rect">
            <a:avLst/>
          </a:prstGeom>
        </p:spPr>
        <p:txBody>
          <a:bodyPr/>
          <a:lstStyle/>
          <a:p>
            <a:pPr marL="0" indent="0">
              <a:buClr>
                <a:schemeClr val="accent3"/>
              </a:buClr>
            </a:pPr>
            <a:r>
              <a:rPr lang="en-GB" dirty="0">
                <a:solidFill>
                  <a:schemeClr val="accent6"/>
                </a:solidFill>
              </a:rPr>
              <a:t>European Innovation Council </a:t>
            </a:r>
          </a:p>
        </p:txBody>
      </p:sp>
      <p:sp>
        <p:nvSpPr>
          <p:cNvPr id="32" name="Rectangle 31"/>
          <p:cNvSpPr/>
          <p:nvPr/>
        </p:nvSpPr>
        <p:spPr>
          <a:xfrm>
            <a:off x="2135187" y="1345526"/>
            <a:ext cx="8190118" cy="2566512"/>
          </a:xfrm>
          <a:prstGeom prst="rect">
            <a:avLst/>
          </a:prstGeom>
          <a:solidFill>
            <a:schemeClr val="bg1"/>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0" tIns="144000" rIns="180000" rtlCol="0" anchor="t"/>
          <a:lstStyle/>
          <a:p>
            <a:pPr defTabSz="457200">
              <a:defRPr/>
            </a:pPr>
            <a:r>
              <a:rPr lang="en-US" dirty="0">
                <a:solidFill>
                  <a:srgbClr val="878685">
                    <a:lumMod val="50000"/>
                  </a:srgbClr>
                </a:solidFill>
              </a:rPr>
              <a:t>Support to innovations with breakthrough and disruptive nature and scale up potential that are too risky for private investors (</a:t>
            </a:r>
            <a:r>
              <a:rPr lang="en-US" i="1" dirty="0">
                <a:solidFill>
                  <a:srgbClr val="878685">
                    <a:lumMod val="50000"/>
                  </a:srgbClr>
                </a:solidFill>
              </a:rPr>
              <a:t>70% of the budget earmarked for SMEs)</a:t>
            </a:r>
          </a:p>
          <a:p>
            <a:pPr defTabSz="457200">
              <a:defRPr/>
            </a:pPr>
            <a:endParaRPr lang="en-US" dirty="0">
              <a:solidFill>
                <a:srgbClr val="878685">
                  <a:lumMod val="50000"/>
                </a:srgbClr>
              </a:solidFill>
            </a:endParaRPr>
          </a:p>
          <a:p>
            <a:pPr defTabSz="457200">
              <a:defRPr/>
            </a:pPr>
            <a:endParaRPr lang="en-US" dirty="0">
              <a:solidFill>
                <a:srgbClr val="878685">
                  <a:lumMod val="50000"/>
                </a:srgbClr>
              </a:solidFill>
            </a:endParaRPr>
          </a:p>
          <a:p>
            <a:pPr defTabSz="457200">
              <a:defRPr/>
            </a:pPr>
            <a:endParaRPr lang="en-GB" dirty="0">
              <a:solidFill>
                <a:srgbClr val="878685">
                  <a:lumMod val="50000"/>
                </a:srgbClr>
              </a:solidFill>
            </a:endParaRPr>
          </a:p>
          <a:p>
            <a:pPr defTabSz="457200">
              <a:defRPr/>
            </a:pPr>
            <a:endParaRPr lang="fr-BE" sz="2000" dirty="0">
              <a:solidFill>
                <a:srgbClr val="878685">
                  <a:lumMod val="50000"/>
                </a:srgbClr>
              </a:solidFill>
            </a:endParaRPr>
          </a:p>
          <a:p>
            <a:pPr defTabSz="457200">
              <a:defRPr/>
            </a:pPr>
            <a:endParaRPr lang="fr-BE" sz="2000" dirty="0">
              <a:solidFill>
                <a:srgbClr val="878685">
                  <a:lumMod val="50000"/>
                </a:srgbClr>
              </a:solidFill>
            </a:endParaRPr>
          </a:p>
          <a:p>
            <a:pPr defTabSz="457200">
              <a:defRPr/>
            </a:pPr>
            <a:endParaRPr lang="fr-BE" sz="2000" dirty="0">
              <a:solidFill>
                <a:srgbClr val="878685">
                  <a:lumMod val="50000"/>
                </a:srgbClr>
              </a:solidFill>
            </a:endParaRPr>
          </a:p>
          <a:p>
            <a:pPr defTabSz="457200">
              <a:defRPr/>
            </a:pPr>
            <a:endParaRPr lang="fr-BE" sz="2000" dirty="0">
              <a:solidFill>
                <a:srgbClr val="878685">
                  <a:lumMod val="50000"/>
                </a:srgbClr>
              </a:solidFill>
            </a:endParaRPr>
          </a:p>
          <a:p>
            <a:pPr defTabSz="457200">
              <a:defRPr/>
            </a:pPr>
            <a:endParaRPr lang="fr-BE" sz="2000" dirty="0">
              <a:solidFill>
                <a:srgbClr val="878685">
                  <a:lumMod val="50000"/>
                </a:srgbClr>
              </a:solidFill>
            </a:endParaRPr>
          </a:p>
          <a:p>
            <a:pPr defTabSz="457200">
              <a:defRPr/>
            </a:pPr>
            <a:endParaRPr lang="fr-BE" sz="2000" dirty="0">
              <a:solidFill>
                <a:srgbClr val="878685">
                  <a:lumMod val="50000"/>
                </a:srgbClr>
              </a:solidFill>
            </a:endParaRPr>
          </a:p>
          <a:p>
            <a:pPr defTabSz="457200">
              <a:defRPr/>
            </a:pPr>
            <a:endParaRPr lang="en-GB" sz="2000" dirty="0">
              <a:solidFill>
                <a:srgbClr val="878685">
                  <a:lumMod val="50000"/>
                </a:srgbClr>
              </a:solidFill>
            </a:endParaRPr>
          </a:p>
        </p:txBody>
      </p:sp>
      <p:sp>
        <p:nvSpPr>
          <p:cNvPr id="36" name="Rectangle 35"/>
          <p:cNvSpPr/>
          <p:nvPr/>
        </p:nvSpPr>
        <p:spPr>
          <a:xfrm>
            <a:off x="2149554" y="4464943"/>
            <a:ext cx="3743378" cy="1265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solidFill>
                  <a:srgbClr val="F8A907"/>
                </a:solidFill>
              </a:rPr>
              <a:t>Pathfinder:</a:t>
            </a:r>
            <a:r>
              <a:rPr lang="en-GB" dirty="0">
                <a:solidFill>
                  <a:srgbClr val="FFFFFF"/>
                </a:solidFill>
              </a:rPr>
              <a:t> grants</a:t>
            </a:r>
          </a:p>
          <a:p>
            <a:pPr algn="ctr">
              <a:defRPr/>
            </a:pPr>
            <a:r>
              <a:rPr lang="en-GB" dirty="0">
                <a:solidFill>
                  <a:srgbClr val="FFFFFF"/>
                </a:solidFill>
              </a:rPr>
              <a:t>(from early technology </a:t>
            </a:r>
            <a:br>
              <a:rPr lang="en-GB" dirty="0">
                <a:solidFill>
                  <a:srgbClr val="FFFFFF"/>
                </a:solidFill>
              </a:rPr>
            </a:br>
            <a:r>
              <a:rPr lang="en-GB" dirty="0">
                <a:solidFill>
                  <a:srgbClr val="FFFFFF"/>
                </a:solidFill>
              </a:rPr>
              <a:t>to pre- commercial)</a:t>
            </a:r>
          </a:p>
        </p:txBody>
      </p:sp>
      <p:sp>
        <p:nvSpPr>
          <p:cNvPr id="37" name="Rectangle 36"/>
          <p:cNvSpPr/>
          <p:nvPr/>
        </p:nvSpPr>
        <p:spPr>
          <a:xfrm>
            <a:off x="6398649" y="4467422"/>
            <a:ext cx="3926657" cy="1265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solidFill>
                  <a:srgbClr val="F8A907"/>
                </a:solidFill>
              </a:rPr>
              <a:t>Accelerator:</a:t>
            </a:r>
            <a:r>
              <a:rPr lang="en-GB" dirty="0">
                <a:solidFill>
                  <a:srgbClr val="FFFFFF"/>
                </a:solidFill>
              </a:rPr>
              <a:t> </a:t>
            </a:r>
            <a:br>
              <a:rPr lang="en-GB" dirty="0">
                <a:solidFill>
                  <a:srgbClr val="FFFFFF"/>
                </a:solidFill>
              </a:rPr>
            </a:br>
            <a:r>
              <a:rPr lang="en-GB" dirty="0">
                <a:solidFill>
                  <a:srgbClr val="FFFFFF"/>
                </a:solidFill>
              </a:rPr>
              <a:t>grants only &amp; blended finance</a:t>
            </a:r>
          </a:p>
          <a:p>
            <a:pPr algn="ctr">
              <a:defRPr/>
            </a:pPr>
            <a:r>
              <a:rPr lang="en-GB" dirty="0">
                <a:solidFill>
                  <a:srgbClr val="FFFFFF"/>
                </a:solidFill>
              </a:rPr>
              <a:t>(from pre-commercial </a:t>
            </a:r>
            <a:br>
              <a:rPr lang="en-GB" dirty="0">
                <a:solidFill>
                  <a:srgbClr val="FFFFFF"/>
                </a:solidFill>
              </a:rPr>
            </a:br>
            <a:r>
              <a:rPr lang="en-GB" dirty="0">
                <a:solidFill>
                  <a:srgbClr val="FFFFFF"/>
                </a:solidFill>
              </a:rPr>
              <a:t>to market &amp; scale-up)</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516" y="332656"/>
            <a:ext cx="665216" cy="66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10">
            <a:extLst>
              <a:ext uri="{FF2B5EF4-FFF2-40B4-BE49-F238E27FC236}">
                <a16:creationId xmlns:a16="http://schemas.microsoft.com/office/drawing/2014/main" id="{3FD1320A-9D41-46DE-9B1D-DF7276B5E22A}"/>
              </a:ext>
            </a:extLst>
          </p:cNvPr>
          <p:cNvGrpSpPr/>
          <p:nvPr/>
        </p:nvGrpSpPr>
        <p:grpSpPr>
          <a:xfrm>
            <a:off x="2207380" y="2557313"/>
            <a:ext cx="8262346" cy="1259434"/>
            <a:chOff x="885451" y="1172542"/>
            <a:chExt cx="7920632" cy="1176338"/>
          </a:xfrm>
        </p:grpSpPr>
        <p:sp>
          <p:nvSpPr>
            <p:cNvPr id="23" name="Pentagon 11">
              <a:extLst>
                <a:ext uri="{FF2B5EF4-FFF2-40B4-BE49-F238E27FC236}">
                  <a16:creationId xmlns:a16="http://schemas.microsoft.com/office/drawing/2014/main" id="{23128E1A-CB89-47F8-938A-56BB556A2F49}"/>
                </a:ext>
              </a:extLst>
            </p:cNvPr>
            <p:cNvSpPr/>
            <p:nvPr/>
          </p:nvSpPr>
          <p:spPr bwMode="auto">
            <a:xfrm>
              <a:off x="885451" y="1340768"/>
              <a:ext cx="2830405" cy="1008112"/>
            </a:xfrm>
            <a:prstGeom prst="homePlate">
              <a:avLst/>
            </a:prstGeom>
            <a:solidFill>
              <a:srgbClr val="F8A907"/>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000" dirty="0">
                  <a:solidFill>
                    <a:schemeClr val="bg1"/>
                  </a:solidFill>
                  <a:latin typeface="Arial"/>
                  <a:ea typeface="Verdana" panose="020B0604030504040204" pitchFamily="34" charset="0"/>
                  <a:cs typeface="Verdana" panose="020B0604030504040204" pitchFamily="34" charset="0"/>
                </a:rPr>
                <a:t>European Innovation Council – a one-stop-shop</a:t>
              </a:r>
            </a:p>
          </p:txBody>
        </p:sp>
        <p:sp>
          <p:nvSpPr>
            <p:cNvPr id="24" name="Title 1">
              <a:extLst>
                <a:ext uri="{FF2B5EF4-FFF2-40B4-BE49-F238E27FC236}">
                  <a16:creationId xmlns:a16="http://schemas.microsoft.com/office/drawing/2014/main" id="{4A47B496-AF00-497D-B878-14268D7E7371}"/>
                </a:ext>
              </a:extLst>
            </p:cNvPr>
            <p:cNvSpPr txBox="1">
              <a:spLocks/>
            </p:cNvSpPr>
            <p:nvPr/>
          </p:nvSpPr>
          <p:spPr bwMode="auto">
            <a:xfrm>
              <a:off x="3715856" y="1172542"/>
              <a:ext cx="5090227" cy="65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defTabSz="457200">
                <a:spcAft>
                  <a:spcPts val="0"/>
                </a:spcAft>
              </a:pPr>
              <a:r>
                <a:rPr lang="en-US" sz="1700" spc="-30" dirty="0">
                  <a:solidFill>
                    <a:srgbClr val="878685">
                      <a:lumMod val="50000"/>
                    </a:srgbClr>
                  </a:solidFill>
                  <a:ea typeface="Verdana" panose="020B0604030504040204" pitchFamily="34" charset="0"/>
                  <a:cs typeface="Verdana" panose="020B0604030504040204" pitchFamily="34" charset="0"/>
                </a:rPr>
                <a:t>Helping innovators create markets of the future, leverage private finance, scale up their companies</a:t>
              </a:r>
              <a:r>
                <a:rPr lang="en-US" sz="1600" b="0" spc="-30" dirty="0">
                  <a:solidFill>
                    <a:srgbClr val="878685">
                      <a:lumMod val="50000"/>
                    </a:srgbClr>
                  </a:solidFill>
                  <a:ea typeface="Verdana" panose="020B0604030504040204" pitchFamily="34" charset="0"/>
                  <a:cs typeface="Verdana" panose="020B0604030504040204" pitchFamily="34" charset="0"/>
                </a:rPr>
                <a:t>, </a:t>
              </a:r>
            </a:p>
          </p:txBody>
        </p:sp>
      </p:grpSp>
      <p:sp>
        <p:nvSpPr>
          <p:cNvPr id="5" name="ZoneTexte 4">
            <a:extLst>
              <a:ext uri="{FF2B5EF4-FFF2-40B4-BE49-F238E27FC236}">
                <a16:creationId xmlns:a16="http://schemas.microsoft.com/office/drawing/2014/main" id="{19DCE1A2-988A-49DF-9875-4BF2EDFFBEC0}"/>
              </a:ext>
            </a:extLst>
          </p:cNvPr>
          <p:cNvSpPr txBox="1"/>
          <p:nvPr/>
        </p:nvSpPr>
        <p:spPr>
          <a:xfrm>
            <a:off x="2052585" y="4005064"/>
            <a:ext cx="8315065" cy="369332"/>
          </a:xfrm>
          <a:prstGeom prst="rect">
            <a:avLst/>
          </a:prstGeom>
          <a:noFill/>
        </p:spPr>
        <p:txBody>
          <a:bodyPr wrap="square" rtlCol="0">
            <a:spAutoFit/>
          </a:bodyPr>
          <a:lstStyle/>
          <a:p>
            <a:r>
              <a:rPr lang="en-CA" dirty="0">
                <a:solidFill>
                  <a:srgbClr val="878685">
                    <a:lumMod val="50000"/>
                  </a:srgbClr>
                </a:solidFill>
                <a:latin typeface="Arial"/>
              </a:rPr>
              <a:t>Two complementary instruments bridging the gap from idea to investable project</a:t>
            </a:r>
          </a:p>
        </p:txBody>
      </p:sp>
      <p:sp>
        <p:nvSpPr>
          <p:cNvPr id="12" name="Title 1">
            <a:extLst>
              <a:ext uri="{FF2B5EF4-FFF2-40B4-BE49-F238E27FC236}">
                <a16:creationId xmlns:a16="http://schemas.microsoft.com/office/drawing/2014/main" id="{4A47B496-AF00-497D-B878-14268D7E7371}"/>
              </a:ext>
            </a:extLst>
          </p:cNvPr>
          <p:cNvSpPr txBox="1">
            <a:spLocks/>
          </p:cNvSpPr>
          <p:nvPr/>
        </p:nvSpPr>
        <p:spPr bwMode="auto">
          <a:xfrm>
            <a:off x="5159895" y="3317192"/>
            <a:ext cx="4878490" cy="62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defTabSz="457200">
              <a:spcAft>
                <a:spcPts val="0"/>
              </a:spcAft>
            </a:pPr>
            <a:r>
              <a:rPr lang="en-US" sz="1700" dirty="0">
                <a:solidFill>
                  <a:srgbClr val="878685">
                    <a:lumMod val="50000"/>
                  </a:srgbClr>
                </a:solidFill>
                <a:ea typeface="Verdana" panose="020B0604030504040204" pitchFamily="34" charset="0"/>
                <a:cs typeface="Verdana" panose="020B0604030504040204" pitchFamily="34" charset="0"/>
              </a:rPr>
              <a:t>Innovation centric, risk taking &amp; agile, pro-active management and follow up</a:t>
            </a:r>
            <a:br>
              <a:rPr lang="en-US" sz="1700" dirty="0">
                <a:solidFill>
                  <a:srgbClr val="878685">
                    <a:lumMod val="50000"/>
                  </a:srgbClr>
                </a:solidFill>
                <a:ea typeface="Verdana" panose="020B0604030504040204" pitchFamily="34" charset="0"/>
                <a:cs typeface="Verdana" panose="020B0604030504040204" pitchFamily="34" charset="0"/>
              </a:rPr>
            </a:br>
            <a:endParaRPr lang="en-US" sz="1700" dirty="0">
              <a:solidFill>
                <a:srgbClr val="878685">
                  <a:lumMod val="50000"/>
                </a:srgb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4134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03283" y="548681"/>
            <a:ext cx="9656841"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175"/>
            <a:r>
              <a:rPr lang="en-GB" sz="3200" kern="0" dirty="0">
                <a:solidFill>
                  <a:schemeClr val="accent6"/>
                </a:solidFill>
              </a:rPr>
              <a:t>	  </a:t>
            </a:r>
            <a:r>
              <a:rPr lang="en-GB" kern="0" dirty="0">
                <a:solidFill>
                  <a:schemeClr val="accent6"/>
                </a:solidFill>
              </a:rPr>
              <a:t>New approach to European Partnerships </a:t>
            </a:r>
          </a:p>
        </p:txBody>
      </p:sp>
      <p:grpSp>
        <p:nvGrpSpPr>
          <p:cNvPr id="3" name="Group 2"/>
          <p:cNvGrpSpPr/>
          <p:nvPr/>
        </p:nvGrpSpPr>
        <p:grpSpPr>
          <a:xfrm>
            <a:off x="2135560" y="3068960"/>
            <a:ext cx="8136904" cy="2802928"/>
            <a:chOff x="611560" y="3284981"/>
            <a:chExt cx="8136904" cy="2802928"/>
          </a:xfrm>
        </p:grpSpPr>
        <p:sp>
          <p:nvSpPr>
            <p:cNvPr id="5" name="Rectangle 4"/>
            <p:cNvSpPr/>
            <p:nvPr/>
          </p:nvSpPr>
          <p:spPr>
            <a:xfrm>
              <a:off x="611560" y="3284984"/>
              <a:ext cx="8136904" cy="2664296"/>
            </a:xfrm>
            <a:prstGeom prst="rect">
              <a:avLst/>
            </a:prstGeom>
            <a:noFill/>
          </p:spPr>
        </p:sp>
        <p:sp>
          <p:nvSpPr>
            <p:cNvPr id="6" name="Freeform 5"/>
            <p:cNvSpPr/>
            <p:nvPr/>
          </p:nvSpPr>
          <p:spPr>
            <a:xfrm rot="16200000">
              <a:off x="597264" y="3305524"/>
              <a:ext cx="2734848" cy="2693761"/>
            </a:xfrm>
            <a:custGeom>
              <a:avLst/>
              <a:gdLst>
                <a:gd name="connsiteX0" fmla="*/ 0 w 2693760"/>
                <a:gd name="connsiteY0" fmla="*/ 133200 h 2664002"/>
                <a:gd name="connsiteX1" fmla="*/ 133200 w 2693760"/>
                <a:gd name="connsiteY1" fmla="*/ 0 h 2664002"/>
                <a:gd name="connsiteX2" fmla="*/ 2560560 w 2693760"/>
                <a:gd name="connsiteY2" fmla="*/ 0 h 2664002"/>
                <a:gd name="connsiteX3" fmla="*/ 2693760 w 2693760"/>
                <a:gd name="connsiteY3" fmla="*/ 133200 h 2664002"/>
                <a:gd name="connsiteX4" fmla="*/ 2693760 w 2693760"/>
                <a:gd name="connsiteY4" fmla="*/ 2530802 h 2664002"/>
                <a:gd name="connsiteX5" fmla="*/ 2560560 w 2693760"/>
                <a:gd name="connsiteY5" fmla="*/ 2664002 h 2664002"/>
                <a:gd name="connsiteX6" fmla="*/ 133200 w 2693760"/>
                <a:gd name="connsiteY6" fmla="*/ 2664002 h 2664002"/>
                <a:gd name="connsiteX7" fmla="*/ 0 w 2693760"/>
                <a:gd name="connsiteY7" fmla="*/ 2530802 h 2664002"/>
                <a:gd name="connsiteX8" fmla="*/ 0 w 2693760"/>
                <a:gd name="connsiteY8" fmla="*/ 133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760" h="2664002">
                  <a:moveTo>
                    <a:pt x="2559072" y="0"/>
                  </a:moveTo>
                  <a:cubicBezTo>
                    <a:pt x="2633457" y="0"/>
                    <a:pt x="2693759" y="58978"/>
                    <a:pt x="2693759" y="131729"/>
                  </a:cubicBezTo>
                  <a:lnTo>
                    <a:pt x="2693759" y="2532273"/>
                  </a:lnTo>
                  <a:cubicBezTo>
                    <a:pt x="2693759" y="2605024"/>
                    <a:pt x="2633457" y="2664002"/>
                    <a:pt x="2559072" y="2664002"/>
                  </a:cubicBezTo>
                  <a:lnTo>
                    <a:pt x="134688" y="2664002"/>
                  </a:lnTo>
                  <a:cubicBezTo>
                    <a:pt x="60303" y="2664002"/>
                    <a:pt x="1" y="2605024"/>
                    <a:pt x="1" y="2532273"/>
                  </a:cubicBezTo>
                  <a:lnTo>
                    <a:pt x="1" y="131729"/>
                  </a:lnTo>
                  <a:cubicBezTo>
                    <a:pt x="1" y="58978"/>
                    <a:pt x="60303" y="0"/>
                    <a:pt x="134688" y="0"/>
                  </a:cubicBezTo>
                  <a:lnTo>
                    <a:pt x="2559072" y="0"/>
                  </a:ln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9518" tIns="108000" rIns="144002" bIns="2155008" numCol="1" spcCol="1270" anchor="t" anchorCtr="0">
              <a:noAutofit/>
            </a:bodyPr>
            <a:lstStyle/>
            <a:p>
              <a:pPr algn="r" defTabSz="889000">
                <a:lnSpc>
                  <a:spcPct val="90000"/>
                </a:lnSpc>
                <a:spcBef>
                  <a:spcPct val="0"/>
                </a:spcBef>
                <a:spcAft>
                  <a:spcPct val="35000"/>
                </a:spcAft>
              </a:pPr>
              <a:endParaRPr lang="en-GB" sz="2000" b="1" dirty="0">
                <a:solidFill>
                  <a:schemeClr val="tx1"/>
                </a:solidFill>
              </a:endParaRPr>
            </a:p>
          </p:txBody>
        </p:sp>
        <p:sp>
          <p:nvSpPr>
            <p:cNvPr id="11" name="Freeform 10"/>
            <p:cNvSpPr/>
            <p:nvPr/>
          </p:nvSpPr>
          <p:spPr>
            <a:xfrm>
              <a:off x="899592" y="3356993"/>
              <a:ext cx="2263820" cy="2664002"/>
            </a:xfrm>
            <a:custGeom>
              <a:avLst/>
              <a:gdLst>
                <a:gd name="connsiteX0" fmla="*/ 0 w 2006851"/>
                <a:gd name="connsiteY0" fmla="*/ 0 h 2664002"/>
                <a:gd name="connsiteX1" fmla="*/ 2006851 w 2006851"/>
                <a:gd name="connsiteY1" fmla="*/ 0 h 2664002"/>
                <a:gd name="connsiteX2" fmla="*/ 2006851 w 2006851"/>
                <a:gd name="connsiteY2" fmla="*/ 2664002 h 2664002"/>
                <a:gd name="connsiteX3" fmla="*/ 0 w 2006851"/>
                <a:gd name="connsiteY3" fmla="*/ 2664002 h 2664002"/>
                <a:gd name="connsiteX4" fmla="*/ 0 w 2006851"/>
                <a:gd name="connsiteY4" fmla="*/ 0 h 266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51" h="2664002">
                  <a:moveTo>
                    <a:pt x="0" y="0"/>
                  </a:moveTo>
                  <a:lnTo>
                    <a:pt x="2006851" y="0"/>
                  </a:lnTo>
                  <a:lnTo>
                    <a:pt x="2006851" y="2664002"/>
                  </a:lnTo>
                  <a:lnTo>
                    <a:pt x="0" y="2664002"/>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108000" rIns="0" bIns="0" numCol="1" spcCol="1270" anchor="t" anchorCtr="0">
              <a:noAutofit/>
            </a:bodyPr>
            <a:lstStyle/>
            <a:p>
              <a:pPr defTabSz="800100">
                <a:lnSpc>
                  <a:spcPct val="90000"/>
                </a:lnSpc>
                <a:spcBef>
                  <a:spcPct val="0"/>
                </a:spcBef>
                <a:spcAft>
                  <a:spcPct val="35000"/>
                </a:spcAft>
              </a:pPr>
              <a:r>
                <a:rPr lang="de-DE" b="1" dirty="0">
                  <a:solidFill>
                    <a:schemeClr val="tx1"/>
                  </a:solidFill>
                </a:rPr>
                <a:t>Co-</a:t>
              </a:r>
              <a:r>
                <a:rPr lang="de-DE" b="1" dirty="0" err="1">
                  <a:solidFill>
                    <a:schemeClr val="tx1"/>
                  </a:solidFill>
                </a:rPr>
                <a:t>programmed</a:t>
              </a:r>
              <a:endParaRPr lang="de-DE" b="1" dirty="0">
                <a:solidFill>
                  <a:schemeClr val="tx1"/>
                </a:solidFill>
              </a:endParaRPr>
            </a:p>
            <a:p>
              <a:pPr defTabSz="800100">
                <a:lnSpc>
                  <a:spcPct val="90000"/>
                </a:lnSpc>
                <a:spcBef>
                  <a:spcPct val="0"/>
                </a:spcBef>
                <a:spcAft>
                  <a:spcPct val="35000"/>
                </a:spcAft>
              </a:pPr>
              <a:r>
                <a:rPr lang="en-US" dirty="0">
                  <a:solidFill>
                    <a:schemeClr val="bg1"/>
                  </a:solidFill>
                  <a:sym typeface="Wingdings" panose="05000000000000000000" pitchFamily="2" charset="2"/>
                </a:rPr>
                <a:t>Based on Memoranda of Understanding / contractual arrangements; implemented independently by the partners and by  Horizon Europe</a:t>
              </a:r>
              <a:endParaRPr lang="en-GB" dirty="0">
                <a:solidFill>
                  <a:schemeClr val="bg1"/>
                </a:solidFill>
              </a:endParaRPr>
            </a:p>
          </p:txBody>
        </p:sp>
        <p:sp>
          <p:nvSpPr>
            <p:cNvPr id="12" name="Freeform 11"/>
            <p:cNvSpPr/>
            <p:nvPr/>
          </p:nvSpPr>
          <p:spPr>
            <a:xfrm rot="16200000">
              <a:off x="3380781" y="3305527"/>
              <a:ext cx="2734848" cy="2693761"/>
            </a:xfrm>
            <a:custGeom>
              <a:avLst/>
              <a:gdLst>
                <a:gd name="connsiteX0" fmla="*/ 0 w 2693760"/>
                <a:gd name="connsiteY0" fmla="*/ 133215 h 2664295"/>
                <a:gd name="connsiteX1" fmla="*/ 133215 w 2693760"/>
                <a:gd name="connsiteY1" fmla="*/ 0 h 2664295"/>
                <a:gd name="connsiteX2" fmla="*/ 2560545 w 2693760"/>
                <a:gd name="connsiteY2" fmla="*/ 0 h 2664295"/>
                <a:gd name="connsiteX3" fmla="*/ 2693760 w 2693760"/>
                <a:gd name="connsiteY3" fmla="*/ 133215 h 2664295"/>
                <a:gd name="connsiteX4" fmla="*/ 2693760 w 2693760"/>
                <a:gd name="connsiteY4" fmla="*/ 2531080 h 2664295"/>
                <a:gd name="connsiteX5" fmla="*/ 2560545 w 2693760"/>
                <a:gd name="connsiteY5" fmla="*/ 2664295 h 2664295"/>
                <a:gd name="connsiteX6" fmla="*/ 133215 w 2693760"/>
                <a:gd name="connsiteY6" fmla="*/ 2664295 h 2664295"/>
                <a:gd name="connsiteX7" fmla="*/ 0 w 2693760"/>
                <a:gd name="connsiteY7" fmla="*/ 2531080 h 2664295"/>
                <a:gd name="connsiteX8" fmla="*/ 0 w 2693760"/>
                <a:gd name="connsiteY8" fmla="*/ 133215 h 266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760" h="2664295">
                  <a:moveTo>
                    <a:pt x="2559071" y="0"/>
                  </a:moveTo>
                  <a:cubicBezTo>
                    <a:pt x="2633458" y="0"/>
                    <a:pt x="2693759" y="58990"/>
                    <a:pt x="2693759" y="131758"/>
                  </a:cubicBezTo>
                  <a:lnTo>
                    <a:pt x="2693759" y="2532537"/>
                  </a:lnTo>
                  <a:cubicBezTo>
                    <a:pt x="2693759" y="2605305"/>
                    <a:pt x="2633458" y="2664295"/>
                    <a:pt x="2559071" y="2664295"/>
                  </a:cubicBezTo>
                  <a:lnTo>
                    <a:pt x="134689" y="2664295"/>
                  </a:lnTo>
                  <a:cubicBezTo>
                    <a:pt x="60302" y="2664295"/>
                    <a:pt x="1" y="2605305"/>
                    <a:pt x="1" y="2532537"/>
                  </a:cubicBezTo>
                  <a:lnTo>
                    <a:pt x="1" y="131758"/>
                  </a:lnTo>
                  <a:cubicBezTo>
                    <a:pt x="1" y="58990"/>
                    <a:pt x="60302" y="0"/>
                    <a:pt x="134689" y="0"/>
                  </a:cubicBezTo>
                  <a:lnTo>
                    <a:pt x="2559071" y="0"/>
                  </a:ln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9573" tIns="108000" rIns="144000" bIns="2155008" numCol="1" spcCol="1270" anchor="t" anchorCtr="0">
              <a:noAutofit/>
            </a:bodyPr>
            <a:lstStyle/>
            <a:p>
              <a:pPr algn="r" defTabSz="889000">
                <a:lnSpc>
                  <a:spcPct val="90000"/>
                </a:lnSpc>
                <a:spcBef>
                  <a:spcPct val="0"/>
                </a:spcBef>
                <a:spcAft>
                  <a:spcPct val="35000"/>
                </a:spcAft>
              </a:pPr>
              <a:endParaRPr lang="en-GB" sz="2000" b="1" dirty="0">
                <a:solidFill>
                  <a:schemeClr val="tx1"/>
                </a:solidFill>
              </a:endParaRPr>
            </a:p>
          </p:txBody>
        </p:sp>
        <p:sp>
          <p:nvSpPr>
            <p:cNvPr id="13" name="Pie 12"/>
            <p:cNvSpPr/>
            <p:nvPr/>
          </p:nvSpPr>
          <p:spPr>
            <a:xfrm>
              <a:off x="3219018" y="5463007"/>
              <a:ext cx="391548" cy="404064"/>
            </a:xfrm>
            <a:prstGeom prst="pi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672711" y="3356993"/>
              <a:ext cx="2336361" cy="2730916"/>
            </a:xfrm>
            <a:custGeom>
              <a:avLst/>
              <a:gdLst>
                <a:gd name="connsiteX0" fmla="*/ 0 w 2006851"/>
                <a:gd name="connsiteY0" fmla="*/ 0 h 2664295"/>
                <a:gd name="connsiteX1" fmla="*/ 2006851 w 2006851"/>
                <a:gd name="connsiteY1" fmla="*/ 0 h 2664295"/>
                <a:gd name="connsiteX2" fmla="*/ 2006851 w 2006851"/>
                <a:gd name="connsiteY2" fmla="*/ 2664295 h 2664295"/>
                <a:gd name="connsiteX3" fmla="*/ 0 w 2006851"/>
                <a:gd name="connsiteY3" fmla="*/ 2664295 h 2664295"/>
                <a:gd name="connsiteX4" fmla="*/ 0 w 2006851"/>
                <a:gd name="connsiteY4" fmla="*/ 0 h 266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51" h="2664295">
                  <a:moveTo>
                    <a:pt x="0" y="0"/>
                  </a:moveTo>
                  <a:lnTo>
                    <a:pt x="2006851" y="0"/>
                  </a:lnTo>
                  <a:lnTo>
                    <a:pt x="2006851" y="2664295"/>
                  </a:lnTo>
                  <a:lnTo>
                    <a:pt x="0" y="2664295"/>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108000" rIns="0" bIns="0" numCol="1" spcCol="1270" anchor="t" anchorCtr="0">
              <a:noAutofit/>
            </a:bodyPr>
            <a:lstStyle/>
            <a:p>
              <a:pPr defTabSz="800100">
                <a:lnSpc>
                  <a:spcPct val="90000"/>
                </a:lnSpc>
                <a:spcBef>
                  <a:spcPct val="0"/>
                </a:spcBef>
                <a:spcAft>
                  <a:spcPct val="35000"/>
                </a:spcAft>
              </a:pPr>
              <a:r>
                <a:rPr lang="de-DE" b="1" dirty="0">
                  <a:solidFill>
                    <a:schemeClr val="tx1"/>
                  </a:solidFill>
                </a:rPr>
                <a:t>Co-</a:t>
              </a:r>
              <a:r>
                <a:rPr lang="de-DE" b="1" dirty="0" err="1">
                  <a:solidFill>
                    <a:schemeClr val="tx1"/>
                  </a:solidFill>
                </a:rPr>
                <a:t>funded</a:t>
              </a:r>
              <a:endParaRPr lang="de-DE" b="1" dirty="0">
                <a:solidFill>
                  <a:schemeClr val="tx1"/>
                </a:solidFill>
              </a:endParaRPr>
            </a:p>
            <a:p>
              <a:pPr defTabSz="800100">
                <a:lnSpc>
                  <a:spcPct val="90000"/>
                </a:lnSpc>
                <a:spcBef>
                  <a:spcPct val="0"/>
                </a:spcBef>
                <a:spcAft>
                  <a:spcPct val="35000"/>
                </a:spcAft>
              </a:pPr>
              <a:r>
                <a:rPr lang="en-US" dirty="0">
                  <a:solidFill>
                    <a:schemeClr val="bg1"/>
                  </a:solidFill>
                  <a:sym typeface="Wingdings" panose="05000000000000000000" pitchFamily="2" charset="2"/>
                </a:rPr>
                <a:t>Based on a joint </a:t>
              </a:r>
              <a:r>
                <a:rPr lang="en-US" dirty="0" err="1">
                  <a:solidFill>
                    <a:schemeClr val="bg1"/>
                  </a:solidFill>
                  <a:sym typeface="Wingdings" panose="05000000000000000000" pitchFamily="2" charset="2"/>
                </a:rPr>
                <a:t>programme</a:t>
              </a:r>
              <a:r>
                <a:rPr lang="en-US" dirty="0">
                  <a:solidFill>
                    <a:schemeClr val="bg1"/>
                  </a:solidFill>
                  <a:sym typeface="Wingdings" panose="05000000000000000000" pitchFamily="2" charset="2"/>
                </a:rPr>
                <a:t> agreed and implemented by partners; commitment of partners for financial and in-kind contributions</a:t>
              </a:r>
              <a:endParaRPr lang="en-GB" dirty="0">
                <a:solidFill>
                  <a:schemeClr val="bg1"/>
                </a:solidFill>
              </a:endParaRPr>
            </a:p>
          </p:txBody>
        </p:sp>
        <p:sp>
          <p:nvSpPr>
            <p:cNvPr id="15" name="Freeform 14"/>
            <p:cNvSpPr/>
            <p:nvPr/>
          </p:nvSpPr>
          <p:spPr>
            <a:xfrm rot="16200000">
              <a:off x="6102350" y="3373720"/>
              <a:ext cx="2734850" cy="2557376"/>
            </a:xfrm>
            <a:custGeom>
              <a:avLst/>
              <a:gdLst>
                <a:gd name="connsiteX0" fmla="*/ 0 w 2557375"/>
                <a:gd name="connsiteY0" fmla="*/ 127869 h 2664295"/>
                <a:gd name="connsiteX1" fmla="*/ 127869 w 2557375"/>
                <a:gd name="connsiteY1" fmla="*/ 0 h 2664295"/>
                <a:gd name="connsiteX2" fmla="*/ 2429506 w 2557375"/>
                <a:gd name="connsiteY2" fmla="*/ 0 h 2664295"/>
                <a:gd name="connsiteX3" fmla="*/ 2557375 w 2557375"/>
                <a:gd name="connsiteY3" fmla="*/ 127869 h 2664295"/>
                <a:gd name="connsiteX4" fmla="*/ 2557375 w 2557375"/>
                <a:gd name="connsiteY4" fmla="*/ 2536426 h 2664295"/>
                <a:gd name="connsiteX5" fmla="*/ 2429506 w 2557375"/>
                <a:gd name="connsiteY5" fmla="*/ 2664295 h 2664295"/>
                <a:gd name="connsiteX6" fmla="*/ 127869 w 2557375"/>
                <a:gd name="connsiteY6" fmla="*/ 2664295 h 2664295"/>
                <a:gd name="connsiteX7" fmla="*/ 0 w 2557375"/>
                <a:gd name="connsiteY7" fmla="*/ 2536426 h 2664295"/>
                <a:gd name="connsiteX8" fmla="*/ 0 w 2557375"/>
                <a:gd name="connsiteY8" fmla="*/ 127869 h 266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375" h="2664295">
                  <a:moveTo>
                    <a:pt x="2434637" y="1"/>
                  </a:moveTo>
                  <a:cubicBezTo>
                    <a:pt x="2502423" y="1"/>
                    <a:pt x="2557375" y="59643"/>
                    <a:pt x="2557375" y="133215"/>
                  </a:cubicBezTo>
                  <a:lnTo>
                    <a:pt x="2557375" y="2531080"/>
                  </a:lnTo>
                  <a:cubicBezTo>
                    <a:pt x="2557375" y="2604652"/>
                    <a:pt x="2502423" y="2664294"/>
                    <a:pt x="2434637" y="2664294"/>
                  </a:cubicBezTo>
                  <a:lnTo>
                    <a:pt x="122738" y="2664294"/>
                  </a:lnTo>
                  <a:cubicBezTo>
                    <a:pt x="54952" y="2664294"/>
                    <a:pt x="0" y="2604652"/>
                    <a:pt x="0" y="2531080"/>
                  </a:cubicBezTo>
                  <a:lnTo>
                    <a:pt x="0" y="133215"/>
                  </a:lnTo>
                  <a:cubicBezTo>
                    <a:pt x="0" y="59643"/>
                    <a:pt x="54952" y="1"/>
                    <a:pt x="122738" y="1"/>
                  </a:cubicBezTo>
                  <a:lnTo>
                    <a:pt x="2434637" y="1"/>
                  </a:ln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9573" tIns="108001" rIns="144000" bIns="2045899" numCol="1" spcCol="1270" anchor="t" anchorCtr="0">
              <a:noAutofit/>
            </a:bodyPr>
            <a:lstStyle/>
            <a:p>
              <a:pPr algn="r" defTabSz="889000">
                <a:lnSpc>
                  <a:spcPct val="90000"/>
                </a:lnSpc>
                <a:spcBef>
                  <a:spcPct val="0"/>
                </a:spcBef>
                <a:spcAft>
                  <a:spcPct val="35000"/>
                </a:spcAft>
              </a:pPr>
              <a:endParaRPr lang="en-GB" sz="2000" b="1" dirty="0">
                <a:solidFill>
                  <a:schemeClr val="tx1"/>
                </a:solidFill>
              </a:endParaRPr>
            </a:p>
          </p:txBody>
        </p:sp>
        <p:sp>
          <p:nvSpPr>
            <p:cNvPr id="16" name="Pie 15"/>
            <p:cNvSpPr/>
            <p:nvPr/>
          </p:nvSpPr>
          <p:spPr>
            <a:xfrm>
              <a:off x="6007060" y="5463007"/>
              <a:ext cx="391548" cy="404064"/>
            </a:xfrm>
            <a:prstGeom prst="pi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6460754" y="3356993"/>
              <a:ext cx="2219087" cy="2730916"/>
            </a:xfrm>
            <a:custGeom>
              <a:avLst/>
              <a:gdLst>
                <a:gd name="connsiteX0" fmla="*/ 0 w 1905244"/>
                <a:gd name="connsiteY0" fmla="*/ 0 h 2664295"/>
                <a:gd name="connsiteX1" fmla="*/ 1905244 w 1905244"/>
                <a:gd name="connsiteY1" fmla="*/ 0 h 2664295"/>
                <a:gd name="connsiteX2" fmla="*/ 1905244 w 1905244"/>
                <a:gd name="connsiteY2" fmla="*/ 2664295 h 2664295"/>
                <a:gd name="connsiteX3" fmla="*/ 0 w 1905244"/>
                <a:gd name="connsiteY3" fmla="*/ 2664295 h 2664295"/>
                <a:gd name="connsiteX4" fmla="*/ 0 w 1905244"/>
                <a:gd name="connsiteY4" fmla="*/ 0 h 266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44" h="2664295">
                  <a:moveTo>
                    <a:pt x="0" y="0"/>
                  </a:moveTo>
                  <a:lnTo>
                    <a:pt x="1905244" y="0"/>
                  </a:lnTo>
                  <a:lnTo>
                    <a:pt x="1905244" y="2664295"/>
                  </a:lnTo>
                  <a:lnTo>
                    <a:pt x="0" y="2664295"/>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defTabSz="755650">
                <a:lnSpc>
                  <a:spcPct val="90000"/>
                </a:lnSpc>
                <a:spcBef>
                  <a:spcPct val="0"/>
                </a:spcBef>
                <a:spcAft>
                  <a:spcPct val="35000"/>
                </a:spcAft>
              </a:pPr>
              <a:r>
                <a:rPr lang="en-GB" b="1" dirty="0">
                  <a:solidFill>
                    <a:schemeClr val="tx1"/>
                  </a:solidFill>
                </a:rPr>
                <a:t>Institutionalised</a:t>
              </a:r>
            </a:p>
            <a:p>
              <a:pPr defTabSz="755650">
                <a:lnSpc>
                  <a:spcPct val="90000"/>
                </a:lnSpc>
                <a:spcBef>
                  <a:spcPct val="0"/>
                </a:spcBef>
                <a:spcAft>
                  <a:spcPct val="35000"/>
                </a:spcAft>
              </a:pPr>
              <a:r>
                <a:rPr lang="en-US" spc="-50" dirty="0">
                  <a:solidFill>
                    <a:schemeClr val="bg1"/>
                  </a:solidFill>
                  <a:sym typeface="Wingdings" panose="05000000000000000000" pitchFamily="2" charset="2"/>
                </a:rPr>
                <a:t>Based on  long-term dimension and need for high integration; partnerships based on Articles 185 / 187 of TFEU and the EIT-Regulation supported by Horizon Europe</a:t>
              </a:r>
              <a:endParaRPr lang="en-GB" spc="-50" dirty="0">
                <a:solidFill>
                  <a:schemeClr val="bg1"/>
                </a:solidFill>
              </a:endParaRPr>
            </a:p>
          </p:txBody>
        </p:sp>
      </p:grpSp>
      <p:sp>
        <p:nvSpPr>
          <p:cNvPr id="7" name="Rectangle 6">
            <a:extLst>
              <a:ext uri="{FF2B5EF4-FFF2-40B4-BE49-F238E27FC236}">
                <a16:creationId xmlns:a16="http://schemas.microsoft.com/office/drawing/2014/main" id="{10F91231-EF57-4556-BFB8-981CC8689652}"/>
              </a:ext>
            </a:extLst>
          </p:cNvPr>
          <p:cNvSpPr/>
          <p:nvPr/>
        </p:nvSpPr>
        <p:spPr>
          <a:xfrm>
            <a:off x="2135188" y="1340768"/>
            <a:ext cx="8137276" cy="1624105"/>
          </a:xfrm>
          <a:prstGeom prst="rect">
            <a:avLst/>
          </a:prstGeom>
          <a:solidFill>
            <a:schemeClr val="bg1"/>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4000" tIns="144000" rIns="144000" rtlCol="0" anchor="t"/>
          <a:lstStyle/>
          <a:p>
            <a:pPr defTabSz="457200"/>
            <a:r>
              <a:rPr lang="en-GB" dirty="0">
                <a:solidFill>
                  <a:schemeClr val="accent2">
                    <a:lumMod val="50000"/>
                  </a:schemeClr>
                </a:solidFill>
                <a:sym typeface="Wingdings" panose="05000000000000000000" pitchFamily="2" charset="2"/>
              </a:rPr>
              <a:t>New generation of objective-driven and more ambitious partnerships in support of agreed EU policy objectives </a:t>
            </a:r>
            <a:endParaRPr lang="en-US" dirty="0">
              <a:solidFill>
                <a:srgbClr val="404A52"/>
              </a:solidFill>
            </a:endParaRPr>
          </a:p>
          <a:p>
            <a:pPr defTabSz="457200"/>
            <a:endParaRPr lang="en-GB" dirty="0">
              <a:solidFill>
                <a:srgbClr val="404A52"/>
              </a:solidFill>
            </a:endParaRPr>
          </a:p>
        </p:txBody>
      </p:sp>
      <p:grpSp>
        <p:nvGrpSpPr>
          <p:cNvPr id="8" name="Group 10">
            <a:extLst>
              <a:ext uri="{FF2B5EF4-FFF2-40B4-BE49-F238E27FC236}">
                <a16:creationId xmlns:a16="http://schemas.microsoft.com/office/drawing/2014/main" id="{964FAAA9-1E64-490D-88BA-3C5BACE38B4E}"/>
              </a:ext>
            </a:extLst>
          </p:cNvPr>
          <p:cNvGrpSpPr/>
          <p:nvPr/>
        </p:nvGrpSpPr>
        <p:grpSpPr>
          <a:xfrm>
            <a:off x="2306772" y="2154062"/>
            <a:ext cx="7983367" cy="842891"/>
            <a:chOff x="795112" y="1342250"/>
            <a:chExt cx="7887599" cy="914716"/>
          </a:xfrm>
        </p:grpSpPr>
        <p:sp>
          <p:nvSpPr>
            <p:cNvPr id="9" name="Pentagon 11">
              <a:extLst>
                <a:ext uri="{FF2B5EF4-FFF2-40B4-BE49-F238E27FC236}">
                  <a16:creationId xmlns:a16="http://schemas.microsoft.com/office/drawing/2014/main" id="{364070A1-E072-4C6F-8750-69FA24685CC9}"/>
                </a:ext>
              </a:extLst>
            </p:cNvPr>
            <p:cNvSpPr/>
            <p:nvPr/>
          </p:nvSpPr>
          <p:spPr bwMode="auto">
            <a:xfrm>
              <a:off x="795112" y="1342250"/>
              <a:ext cx="2608058" cy="758428"/>
            </a:xfrm>
            <a:prstGeom prst="homePlate">
              <a:avLst/>
            </a:prstGeom>
            <a:solidFill>
              <a:schemeClr val="tx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000" dirty="0">
                  <a:solidFill>
                    <a:schemeClr val="bg1"/>
                  </a:solidFill>
                  <a:latin typeface="+mn-lt"/>
                  <a:ea typeface="Verdana" panose="020B0604030504040204" pitchFamily="34" charset="0"/>
                  <a:cs typeface="Verdana" panose="020B0604030504040204" pitchFamily="34" charset="0"/>
                </a:rPr>
                <a:t>Key features</a:t>
              </a:r>
            </a:p>
          </p:txBody>
        </p:sp>
        <p:sp>
          <p:nvSpPr>
            <p:cNvPr id="10" name="Title 1">
              <a:extLst>
                <a:ext uri="{FF2B5EF4-FFF2-40B4-BE49-F238E27FC236}">
                  <a16:creationId xmlns:a16="http://schemas.microsoft.com/office/drawing/2014/main" id="{AA8CEFE3-62CB-443C-AC49-9D1054156939}"/>
                </a:ext>
              </a:extLst>
            </p:cNvPr>
            <p:cNvSpPr txBox="1">
              <a:spLocks/>
            </p:cNvSpPr>
            <p:nvPr/>
          </p:nvSpPr>
          <p:spPr bwMode="auto">
            <a:xfrm>
              <a:off x="3572087" y="1420395"/>
              <a:ext cx="5110624" cy="83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612000" lvl="1" indent="-273050" fontAlgn="t">
                <a:spcBef>
                  <a:spcPts val="0"/>
                </a:spcBef>
                <a:spcAft>
                  <a:spcPts val="0"/>
                </a:spcAft>
                <a:buClr>
                  <a:schemeClr val="tx1"/>
                </a:buClr>
                <a:buFont typeface="Wingdings" panose="05000000000000000000" pitchFamily="2" charset="2"/>
                <a:buChar char="§"/>
              </a:pP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Simple architecture and toolbox</a:t>
              </a:r>
            </a:p>
            <a:p>
              <a:pPr marL="612000" lvl="1" indent="-273050" fontAlgn="t">
                <a:spcBef>
                  <a:spcPts val="0"/>
                </a:spcBef>
                <a:spcAft>
                  <a:spcPts val="0"/>
                </a:spcAft>
                <a:buClr>
                  <a:schemeClr val="tx1"/>
                </a:buClr>
                <a:buFont typeface="Wingdings" panose="05000000000000000000" pitchFamily="2" charset="2"/>
                <a:buChar char="§"/>
              </a:pP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Coherent life-cycle approach</a:t>
              </a:r>
            </a:p>
            <a:p>
              <a:pPr marL="612000" lvl="1" indent="-273050" fontAlgn="t">
                <a:spcBef>
                  <a:spcPts val="0"/>
                </a:spcBef>
                <a:spcAft>
                  <a:spcPts val="0"/>
                </a:spcAft>
                <a:buClr>
                  <a:schemeClr val="tx1"/>
                </a:buClr>
                <a:buFont typeface="Wingdings" panose="05000000000000000000" pitchFamily="2" charset="2"/>
                <a:buChar char="§"/>
              </a:pP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Strategic orientation</a:t>
              </a:r>
            </a:p>
            <a:p>
              <a:pPr>
                <a:spcAft>
                  <a:spcPts val="1200"/>
                </a:spcAft>
                <a:buClr>
                  <a:schemeClr val="tx1"/>
                </a:buClr>
              </a:pPr>
              <a:r>
                <a:rPr lang="en-GB" sz="1600" dirty="0">
                  <a:solidFill>
                    <a:schemeClr val="accent2">
                      <a:lumMod val="50000"/>
                    </a:schemeClr>
                  </a:solidFill>
                  <a:latin typeface="Arial" panose="020B0604020202020204" pitchFamily="34" charset="0"/>
                  <a:cs typeface="Arial" panose="020B0604020202020204" pitchFamily="34" charset="0"/>
                </a:rPr>
                <a:t> </a:t>
              </a:r>
              <a:endParaRPr lang="en-GB" sz="1600" kern="0" dirty="0">
                <a:solidFill>
                  <a:schemeClr val="accent2">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5279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740229" y="554123"/>
            <a:ext cx="10635342"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rPr>
              <a:t>Cluster 4 Digital, Industry and Space: Priorities</a:t>
            </a:r>
          </a:p>
          <a:p>
            <a:pPr marL="0" indent="0">
              <a:buClr>
                <a:schemeClr val="tx1"/>
              </a:buClr>
            </a:pPr>
            <a:endParaRPr lang="en-GB" kern="0" dirty="0">
              <a:solidFill>
                <a:schemeClr val="accent6"/>
              </a:solidFill>
              <a:cs typeface="Arial" panose="020B0604020202020204" pitchFamily="34" charset="0"/>
            </a:endParaRPr>
          </a:p>
          <a:p>
            <a:pPr marL="0" indent="0">
              <a:buClr>
                <a:schemeClr val="tx1"/>
              </a:buClr>
            </a:pPr>
            <a:endParaRPr lang="en-GB"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5" name="Content Placeholder 2"/>
          <p:cNvSpPr txBox="1">
            <a:spLocks/>
          </p:cNvSpPr>
          <p:nvPr/>
        </p:nvSpPr>
        <p:spPr>
          <a:xfrm>
            <a:off x="2063945" y="1268760"/>
            <a:ext cx="8208912" cy="5256584"/>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Wingdings" panose="05000000000000000000" pitchFamily="2" charset="2"/>
              <a:buChar char="§"/>
            </a:pPr>
            <a:r>
              <a:rPr lang="en-GB" sz="2000" i="0" kern="0" dirty="0">
                <a:solidFill>
                  <a:schemeClr val="accent6"/>
                </a:solidFill>
              </a:rPr>
              <a:t>Reshaping economies and societies through key enabling technologies (KETs) and digital transformation</a:t>
            </a:r>
          </a:p>
          <a:p>
            <a:pPr lvl="1">
              <a:spcAft>
                <a:spcPts val="1200"/>
              </a:spcAft>
              <a:buClr>
                <a:schemeClr val="tx1"/>
              </a:buClr>
              <a:buFont typeface="Wingdings" panose="05000000000000000000" pitchFamily="2" charset="2"/>
              <a:buChar char="§"/>
            </a:pPr>
            <a:r>
              <a:rPr lang="en-GB" kern="0" dirty="0">
                <a:solidFill>
                  <a:schemeClr val="accent6"/>
                </a:solidFill>
              </a:rPr>
              <a:t>for autonomy and leadership; and</a:t>
            </a:r>
          </a:p>
          <a:p>
            <a:pPr lvl="1">
              <a:spcAft>
                <a:spcPts val="1200"/>
              </a:spcAft>
              <a:buClr>
                <a:schemeClr val="tx1"/>
              </a:buClr>
              <a:buFont typeface="Wingdings" panose="05000000000000000000" pitchFamily="2" charset="2"/>
              <a:buChar char="§"/>
            </a:pPr>
            <a:r>
              <a:rPr lang="en-GB" kern="0" dirty="0">
                <a:solidFill>
                  <a:schemeClr val="accent6"/>
                </a:solidFill>
              </a:rPr>
              <a:t>for addressing global challenges</a:t>
            </a:r>
          </a:p>
          <a:p>
            <a:pPr>
              <a:spcAft>
                <a:spcPts val="1200"/>
              </a:spcAft>
              <a:buClr>
                <a:schemeClr val="tx1"/>
              </a:buClr>
              <a:buFont typeface="Wingdings" panose="05000000000000000000" pitchFamily="2" charset="2"/>
              <a:buChar char="§"/>
            </a:pPr>
            <a:r>
              <a:rPr lang="en-GB" sz="2000" i="0" kern="0" dirty="0">
                <a:solidFill>
                  <a:schemeClr val="accent6"/>
                </a:solidFill>
              </a:rPr>
              <a:t>Industry producing in Europe / Human centred ecosystem </a:t>
            </a:r>
          </a:p>
          <a:p>
            <a:pPr>
              <a:spcAft>
                <a:spcPts val="1200"/>
              </a:spcAft>
              <a:buClr>
                <a:schemeClr val="tx1"/>
              </a:buClr>
              <a:buFont typeface="Wingdings" panose="05000000000000000000" pitchFamily="2" charset="2"/>
              <a:buChar char="§"/>
            </a:pPr>
            <a:r>
              <a:rPr lang="en-GB" sz="2000" i="0" kern="0" dirty="0">
                <a:solidFill>
                  <a:schemeClr val="accent6"/>
                </a:solidFill>
              </a:rPr>
              <a:t>Industry reducing green-house gas emissions  </a:t>
            </a:r>
          </a:p>
          <a:p>
            <a:pPr>
              <a:spcAft>
                <a:spcPts val="1200"/>
              </a:spcAft>
              <a:buClr>
                <a:schemeClr val="tx1"/>
              </a:buClr>
              <a:buFont typeface="Wingdings" panose="05000000000000000000" pitchFamily="2" charset="2"/>
              <a:buChar char="§"/>
            </a:pPr>
            <a:r>
              <a:rPr lang="en-US" sz="2000" i="0" kern="0" dirty="0">
                <a:solidFill>
                  <a:schemeClr val="accent6"/>
                </a:solidFill>
              </a:rPr>
              <a:t>Industrially-oriented infrastructures (KETs / digital) </a:t>
            </a:r>
            <a:endParaRPr lang="en-GB" sz="2000" i="0" kern="0" dirty="0">
              <a:solidFill>
                <a:schemeClr val="accent6"/>
              </a:solidFill>
            </a:endParaRPr>
          </a:p>
          <a:p>
            <a:pPr>
              <a:spcAft>
                <a:spcPts val="1200"/>
              </a:spcAft>
              <a:buClr>
                <a:schemeClr val="tx1"/>
              </a:buClr>
              <a:buFont typeface="Wingdings" panose="05000000000000000000" pitchFamily="2" charset="2"/>
              <a:buChar char="§"/>
            </a:pPr>
            <a:r>
              <a:rPr lang="en-GB" sz="2000" i="0" kern="0" dirty="0">
                <a:solidFill>
                  <a:schemeClr val="accent6"/>
                </a:solidFill>
              </a:rPr>
              <a:t>Use of enabling, digital and space technologies</a:t>
            </a:r>
          </a:p>
          <a:p>
            <a:pPr>
              <a:spcAft>
                <a:spcPts val="1200"/>
              </a:spcAft>
              <a:buClr>
                <a:schemeClr val="tx1"/>
              </a:buClr>
              <a:buFont typeface="Wingdings" panose="05000000000000000000" pitchFamily="2" charset="2"/>
              <a:buChar char="§"/>
            </a:pPr>
            <a:r>
              <a:rPr lang="en-GB" sz="2000" i="0" kern="0" dirty="0">
                <a:solidFill>
                  <a:schemeClr val="accent6"/>
                </a:solidFill>
              </a:rPr>
              <a:t>Generation and valorisation of big data</a:t>
            </a:r>
          </a:p>
          <a:p>
            <a:pPr>
              <a:spcAft>
                <a:spcPts val="1200"/>
              </a:spcAft>
              <a:buClr>
                <a:schemeClr val="tx1"/>
              </a:buClr>
              <a:buFont typeface="Wingdings" panose="05000000000000000000" pitchFamily="2" charset="2"/>
              <a:buChar char="§"/>
            </a:pPr>
            <a:r>
              <a:rPr lang="en-GB" sz="2000" i="0" kern="0" dirty="0">
                <a:solidFill>
                  <a:schemeClr val="accent6"/>
                </a:solidFill>
              </a:rPr>
              <a:t>“… by design” / Life Cycle Analysis</a:t>
            </a:r>
          </a:p>
          <a:p>
            <a:pPr marL="0" indent="0">
              <a:spcAft>
                <a:spcPts val="1200"/>
              </a:spcAft>
              <a:buClr>
                <a:schemeClr val="tx1"/>
              </a:buClr>
              <a:buNone/>
            </a:pPr>
            <a:endPar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200"/>
              </a:spcAft>
              <a:buClr>
                <a:schemeClr val="tx1"/>
              </a:buClr>
              <a:buNone/>
            </a:pPr>
            <a:endPar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454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0" y="132713"/>
            <a:ext cx="9144000" cy="659307"/>
            <a:chOff x="0" y="132712"/>
            <a:chExt cx="9144000" cy="659307"/>
          </a:xfrm>
        </p:grpSpPr>
        <p:sp>
          <p:nvSpPr>
            <p:cNvPr id="5" name="Rectangle 4"/>
            <p:cNvSpPr/>
            <p:nvPr/>
          </p:nvSpPr>
          <p:spPr>
            <a:xfrm>
              <a:off x="0" y="132712"/>
              <a:ext cx="9144000" cy="659307"/>
            </a:xfrm>
            <a:prstGeom prst="rect">
              <a:avLst/>
            </a:prstGeom>
            <a:solidFill>
              <a:srgbClr val="E1F1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fr-BE">
                <a:solidFill>
                  <a:srgbClr val="FFFFFF"/>
                </a:solidFill>
                <a:latin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32712"/>
              <a:ext cx="1047628" cy="659307"/>
            </a:xfrm>
            <a:prstGeom prst="rect">
              <a:avLst/>
            </a:prstGeom>
          </p:spPr>
        </p:pic>
      </p:grpSp>
      <p:sp>
        <p:nvSpPr>
          <p:cNvPr id="2" name="Content Placeholder 2"/>
          <p:cNvSpPr txBox="1">
            <a:spLocks/>
          </p:cNvSpPr>
          <p:nvPr/>
        </p:nvSpPr>
        <p:spPr>
          <a:xfrm>
            <a:off x="1991545" y="1081979"/>
            <a:ext cx="8352927" cy="5112568"/>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155825" indent="-274638">
              <a:spcAft>
                <a:spcPts val="1200"/>
              </a:spcAft>
              <a:buClr>
                <a:srgbClr val="C00000"/>
              </a:buClr>
              <a:defRPr/>
            </a:pPr>
            <a:r>
              <a:rPr lang="en-GB" sz="1600" b="1" i="0" dirty="0">
                <a:solidFill>
                  <a:srgbClr val="404A52"/>
                </a:solidFill>
                <a:latin typeface="Verdana" panose="020B0604030504040204" pitchFamily="34" charset="0"/>
                <a:ea typeface="Verdana" panose="020B0604030504040204" pitchFamily="34" charset="0"/>
                <a:cs typeface="Verdana" panose="020B0604030504040204" pitchFamily="34" charset="0"/>
              </a:rPr>
              <a:t>EU industry faces global competition and its autonomy is compromised</a:t>
            </a:r>
          </a:p>
          <a:p>
            <a:pPr marL="2566987" lvl="2" indent="-285750">
              <a:spcAft>
                <a:spcPts val="1200"/>
              </a:spcAft>
              <a:buClr>
                <a:srgbClr val="C00000"/>
              </a:buClr>
              <a:buFont typeface="Courier New" panose="02070309020205020404" pitchFamily="49" charset="0"/>
              <a:buChar char="o"/>
              <a:defRPr/>
            </a:pPr>
            <a:r>
              <a:rPr lang="en-GB" dirty="0">
                <a:solidFill>
                  <a:srgbClr val="404A52"/>
                </a:solidFill>
                <a:latin typeface="Verdana" panose="020B0604030504040204" pitchFamily="34" charset="0"/>
                <a:ea typeface="Verdana" panose="020B0604030504040204" pitchFamily="34" charset="0"/>
                <a:cs typeface="Verdana" panose="020B0604030504040204" pitchFamily="34" charset="0"/>
              </a:rPr>
              <a:t>business R&amp;D lower in EU than US, S Korea, Japan</a:t>
            </a:r>
          </a:p>
          <a:p>
            <a:pPr marL="2566987" lvl="2" indent="-285750">
              <a:spcAft>
                <a:spcPts val="1200"/>
              </a:spcAft>
              <a:buClr>
                <a:srgbClr val="C00000"/>
              </a:buClr>
              <a:buFont typeface="Courier New" panose="02070309020205020404" pitchFamily="49" charset="0"/>
              <a:buChar char="o"/>
              <a:defRPr/>
            </a:pPr>
            <a:r>
              <a:rPr lang="en-GB" dirty="0">
                <a:solidFill>
                  <a:srgbClr val="404A52"/>
                </a:solidFill>
                <a:latin typeface="Verdana" panose="020B0604030504040204" pitchFamily="34" charset="0"/>
                <a:ea typeface="Verdana" panose="020B0604030504040204" pitchFamily="34" charset="0"/>
                <a:cs typeface="Verdana" panose="020B0604030504040204" pitchFamily="34" charset="0"/>
              </a:rPr>
              <a:t>R&amp;D share in high-tech sectors lower in EU </a:t>
            </a:r>
          </a:p>
          <a:p>
            <a:pPr marL="2155825" lvl="1" indent="-274638">
              <a:spcAft>
                <a:spcPts val="1200"/>
              </a:spcAft>
              <a:buClr>
                <a:srgbClr val="C00000"/>
              </a:buClr>
              <a:defRPr/>
            </a:pPr>
            <a:endParaRPr lang="en-GB" sz="1400" b="0" dirty="0">
              <a:solidFill>
                <a:srgbClr val="404A52"/>
              </a:solidFill>
              <a:latin typeface="Verdana" panose="020B0604030504040204" pitchFamily="34" charset="0"/>
              <a:ea typeface="Verdana" panose="020B0604030504040204" pitchFamily="34" charset="0"/>
              <a:cs typeface="Verdana" panose="020B0604030504040204" pitchFamily="34" charset="0"/>
            </a:endParaRPr>
          </a:p>
          <a:p>
            <a:pPr>
              <a:spcAft>
                <a:spcPts val="1200"/>
              </a:spcAft>
              <a:buClr>
                <a:srgbClr val="C00000"/>
              </a:buClr>
              <a:defRPr/>
            </a:pPr>
            <a:r>
              <a:rPr lang="en-GB" sz="1600" b="1" i="0" dirty="0">
                <a:solidFill>
                  <a:srgbClr val="404A52"/>
                </a:solidFill>
                <a:latin typeface="Verdana" panose="020B0604030504040204" pitchFamily="34" charset="0"/>
                <a:ea typeface="Verdana" panose="020B0604030504040204" pitchFamily="34" charset="0"/>
                <a:cs typeface="Verdana" panose="020B0604030504040204" pitchFamily="34" charset="0"/>
              </a:rPr>
              <a:t>Planetary boundaries require a </a:t>
            </a:r>
            <a:br>
              <a:rPr lang="en-GB" sz="1600" b="1" i="0" dirty="0">
                <a:solidFill>
                  <a:srgbClr val="404A52"/>
                </a:solidFill>
                <a:latin typeface="Verdana" panose="020B0604030504040204" pitchFamily="34" charset="0"/>
                <a:ea typeface="Verdana" panose="020B0604030504040204" pitchFamily="34" charset="0"/>
                <a:cs typeface="Verdana" panose="020B0604030504040204" pitchFamily="34" charset="0"/>
              </a:rPr>
            </a:br>
            <a:r>
              <a:rPr lang="en-GB" sz="1600" b="1" i="0" dirty="0">
                <a:solidFill>
                  <a:srgbClr val="404A52"/>
                </a:solidFill>
                <a:latin typeface="Verdana" panose="020B0604030504040204" pitchFamily="34" charset="0"/>
                <a:ea typeface="Verdana" panose="020B0604030504040204" pitchFamily="34" charset="0"/>
                <a:cs typeface="Verdana" panose="020B0604030504040204" pitchFamily="34" charset="0"/>
              </a:rPr>
              <a:t>fundamental transformation</a:t>
            </a:r>
          </a:p>
          <a:p>
            <a:pPr lvl="1">
              <a:spcAft>
                <a:spcPts val="1200"/>
              </a:spcAft>
              <a:buClr>
                <a:srgbClr val="C00000"/>
              </a:buClr>
              <a:buFont typeface="Courier New" panose="02070309020205020404" pitchFamily="49" charset="0"/>
              <a:buChar char="o"/>
              <a:defRPr/>
            </a:pPr>
            <a:r>
              <a:rPr lang="en-GB" sz="1400" b="0" dirty="0">
                <a:solidFill>
                  <a:srgbClr val="404A52"/>
                </a:solidFill>
                <a:latin typeface="Verdana" panose="020B0604030504040204" pitchFamily="34" charset="0"/>
                <a:ea typeface="Verdana" panose="020B0604030504040204" pitchFamily="34" charset="0"/>
                <a:cs typeface="Verdana" panose="020B0604030504040204" pitchFamily="34" charset="0"/>
              </a:rPr>
              <a:t>to cope with scarce resources, incl. energy</a:t>
            </a:r>
          </a:p>
          <a:p>
            <a:pPr lvl="1">
              <a:spcAft>
                <a:spcPts val="1200"/>
              </a:spcAft>
              <a:buClr>
                <a:srgbClr val="C00000"/>
              </a:buClr>
              <a:buFont typeface="Courier New" panose="02070309020205020404" pitchFamily="49" charset="0"/>
              <a:buChar char="o"/>
              <a:defRPr/>
            </a:pPr>
            <a:r>
              <a:rPr lang="en-GB" sz="1400" b="0" dirty="0">
                <a:solidFill>
                  <a:srgbClr val="404A52"/>
                </a:solidFill>
                <a:latin typeface="Verdana" panose="020B0604030504040204" pitchFamily="34" charset="0"/>
                <a:ea typeface="Verdana" panose="020B0604030504040204" pitchFamily="34" charset="0"/>
                <a:cs typeface="Verdana" panose="020B0604030504040204" pitchFamily="34" charset="0"/>
              </a:rPr>
              <a:t>to reduce greenhouse gas emissions</a:t>
            </a:r>
          </a:p>
          <a:p>
            <a:pPr lvl="1">
              <a:spcAft>
                <a:spcPts val="1200"/>
              </a:spcAft>
              <a:buClr>
                <a:srgbClr val="C00000"/>
              </a:buClr>
              <a:defRPr/>
            </a:pPr>
            <a:endParaRPr lang="en-GB" sz="1400" b="0" dirty="0">
              <a:solidFill>
                <a:srgbClr val="404A52"/>
              </a:solidFill>
              <a:latin typeface="Verdana" panose="020B0604030504040204" pitchFamily="34" charset="0"/>
              <a:ea typeface="Verdana" panose="020B0604030504040204" pitchFamily="34" charset="0"/>
              <a:cs typeface="Verdana" panose="020B0604030504040204" pitchFamily="34" charset="0"/>
            </a:endParaRPr>
          </a:p>
          <a:p>
            <a:pPr marL="2155825" indent="-274638">
              <a:spcAft>
                <a:spcPts val="1200"/>
              </a:spcAft>
              <a:buClr>
                <a:srgbClr val="C00000"/>
              </a:buClr>
              <a:defRPr/>
            </a:pPr>
            <a:r>
              <a:rPr lang="en-GB" sz="1600" b="1" i="0" dirty="0">
                <a:solidFill>
                  <a:srgbClr val="404A52"/>
                </a:solidFill>
                <a:latin typeface="Verdana" panose="020B0604030504040204" pitchFamily="34" charset="0"/>
                <a:ea typeface="Verdana" panose="020B0604030504040204" pitchFamily="34" charset="0"/>
                <a:cs typeface="Verdana" panose="020B0604030504040204" pitchFamily="34" charset="0"/>
              </a:rPr>
              <a:t>Growing </a:t>
            </a:r>
            <a:r>
              <a:rPr lang="en-GB" sz="1600" b="1" i="0">
                <a:solidFill>
                  <a:srgbClr val="404A52"/>
                </a:solidFill>
                <a:latin typeface="Verdana" panose="020B0604030504040204" pitchFamily="34" charset="0"/>
                <a:ea typeface="Verdana" panose="020B0604030504040204" pitchFamily="34" charset="0"/>
                <a:cs typeface="Verdana" panose="020B0604030504040204" pitchFamily="34" charset="0"/>
              </a:rPr>
              <a:t>social inequalities</a:t>
            </a:r>
            <a:endParaRPr lang="en-GB" sz="1600" b="1" i="0" dirty="0">
              <a:solidFill>
                <a:srgbClr val="404A52"/>
              </a:solidFill>
              <a:latin typeface="Verdana" panose="020B0604030504040204" pitchFamily="34" charset="0"/>
              <a:ea typeface="Verdana" panose="020B0604030504040204" pitchFamily="34" charset="0"/>
              <a:cs typeface="Verdana" panose="020B0604030504040204" pitchFamily="34" charset="0"/>
            </a:endParaRPr>
          </a:p>
          <a:p>
            <a:pPr marL="2566987" lvl="2" indent="-285750">
              <a:spcAft>
                <a:spcPts val="1200"/>
              </a:spcAft>
              <a:buClr>
                <a:srgbClr val="C00000"/>
              </a:buClr>
              <a:buFont typeface="Courier New" panose="02070309020205020404" pitchFamily="49" charset="0"/>
              <a:buChar char="o"/>
              <a:defRPr/>
            </a:pPr>
            <a:r>
              <a:rPr lang="en-GB" dirty="0">
                <a:solidFill>
                  <a:srgbClr val="404A52"/>
                </a:solidFill>
                <a:latin typeface="Verdana" panose="020B0604030504040204" pitchFamily="34" charset="0"/>
                <a:ea typeface="Verdana" panose="020B0604030504040204" pitchFamily="34" charset="0"/>
                <a:cs typeface="Verdana" panose="020B0604030504040204" pitchFamily="34" charset="0"/>
              </a:rPr>
              <a:t>disparities in investments, technological specialisation </a:t>
            </a:r>
          </a:p>
          <a:p>
            <a:pPr marL="2566987" lvl="2" indent="-285750">
              <a:spcAft>
                <a:spcPts val="1200"/>
              </a:spcAft>
              <a:buClr>
                <a:srgbClr val="C00000"/>
              </a:buClr>
              <a:buFont typeface="Courier New" panose="02070309020205020404" pitchFamily="49" charset="0"/>
              <a:buChar char="o"/>
              <a:defRPr/>
            </a:pPr>
            <a:r>
              <a:rPr lang="en-GB" dirty="0">
                <a:solidFill>
                  <a:srgbClr val="404A52"/>
                </a:solidFill>
                <a:latin typeface="Verdana" panose="020B0604030504040204" pitchFamily="34" charset="0"/>
                <a:ea typeface="Verdana" panose="020B0604030504040204" pitchFamily="34" charset="0"/>
                <a:cs typeface="Verdana" panose="020B0604030504040204" pitchFamily="34" charset="0"/>
              </a:rPr>
              <a:t>impact of digitisation / artificial intelligence / future of work</a:t>
            </a:r>
          </a:p>
          <a:p>
            <a:pPr marL="2566987" lvl="2" indent="-285750">
              <a:spcAft>
                <a:spcPts val="1200"/>
              </a:spcAft>
              <a:buClr>
                <a:srgbClr val="C00000"/>
              </a:buClr>
              <a:buFont typeface="Courier New" panose="02070309020205020404" pitchFamily="49" charset="0"/>
              <a:buChar char="o"/>
              <a:defRPr/>
            </a:pPr>
            <a:r>
              <a:rPr lang="en-GB" dirty="0">
                <a:solidFill>
                  <a:srgbClr val="404A52"/>
                </a:solidFill>
                <a:latin typeface="Verdana" panose="020B0604030504040204" pitchFamily="34" charset="0"/>
                <a:ea typeface="Verdana" panose="020B0604030504040204" pitchFamily="34" charset="0"/>
                <a:cs typeface="Verdana" panose="020B0604030504040204" pitchFamily="34" charset="0"/>
              </a:rPr>
              <a:t>concerns about new technologies</a:t>
            </a:r>
          </a:p>
        </p:txBody>
      </p:sp>
      <p:sp>
        <p:nvSpPr>
          <p:cNvPr id="4" name="Title 1"/>
          <p:cNvSpPr txBox="1">
            <a:spLocks/>
          </p:cNvSpPr>
          <p:nvPr/>
        </p:nvSpPr>
        <p:spPr>
          <a:xfrm>
            <a:off x="1701518" y="132713"/>
            <a:ext cx="8147248" cy="86409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rgbClr val="F8A907"/>
              </a:buClr>
              <a:defRPr/>
            </a:pPr>
            <a:r>
              <a:rPr lang="en-GB" kern="0" dirty="0">
                <a:solidFill>
                  <a:schemeClr val="accent6"/>
                </a:solidFill>
                <a:latin typeface="Arial"/>
                <a:cs typeface="Arial" panose="020B0604020202020204" pitchFamily="34" charset="0"/>
              </a:rPr>
              <a:t>Challenges addressed by Cluster 4</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283" y="908721"/>
            <a:ext cx="1924250" cy="193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540"/>
          <a:stretch/>
        </p:blipFill>
        <p:spPr>
          <a:xfrm>
            <a:off x="1631505" y="4865931"/>
            <a:ext cx="3254163" cy="1328616"/>
          </a:xfrm>
          <a:prstGeom prst="rect">
            <a:avLst/>
          </a:prstGeom>
        </p:spPr>
      </p:pic>
      <p:pic>
        <p:nvPicPr>
          <p:cNvPr id="9" name="Picture 5" descr="H:\My Documents\FP9\Communication\PPT for staff\56e83cbc2e221-ful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820" b="14993"/>
          <a:stretch/>
        </p:blipFill>
        <p:spPr bwMode="auto">
          <a:xfrm>
            <a:off x="7464152" y="2630319"/>
            <a:ext cx="2184884" cy="201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1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489857" y="188639"/>
            <a:ext cx="11108872"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Industry and Space: what's new?</a:t>
            </a:r>
          </a:p>
          <a:p>
            <a:pPr marL="0" indent="0">
              <a:buClr>
                <a:schemeClr val="tx1"/>
              </a:buClr>
            </a:pPr>
            <a:endParaRPr lang="en-GB" kern="0" dirty="0">
              <a:solidFill>
                <a:schemeClr val="accent6"/>
              </a:solidFill>
              <a:cs typeface="Arial" panose="020B0604020202020204" pitchFamily="34" charset="0"/>
            </a:endParaRPr>
          </a:p>
          <a:p>
            <a:pPr marL="0" indent="0">
              <a:buClr>
                <a:schemeClr val="tx1"/>
              </a:buClr>
            </a:pPr>
            <a:endParaRPr lang="en-GB"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5" name="Content Placeholder 2"/>
          <p:cNvSpPr txBox="1">
            <a:spLocks/>
          </p:cNvSpPr>
          <p:nvPr/>
        </p:nvSpPr>
        <p:spPr>
          <a:xfrm>
            <a:off x="2063945" y="1124744"/>
            <a:ext cx="8208912" cy="540060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pPr>
            <a:r>
              <a:rPr lang="en-GB" sz="2000" i="0" dirty="0">
                <a:solidFill>
                  <a:schemeClr val="accent6"/>
                </a:solidFill>
                <a:latin typeface="Verdana" panose="020B0604030504040204" pitchFamily="34" charset="0"/>
                <a:ea typeface="Verdana" panose="020B0604030504040204" pitchFamily="34" charset="0"/>
                <a:cs typeface="Verdana" panose="020B0604030504040204" pitchFamily="34" charset="0"/>
              </a:rPr>
              <a:t>This cluster will support European industrial leadership and autonomy, while respecting planetary boundaries.</a:t>
            </a:r>
          </a:p>
          <a:p>
            <a:pPr>
              <a:spcAft>
                <a:spcPts val="1200"/>
              </a:spcAft>
              <a:buClr>
                <a:schemeClr val="tx1"/>
              </a:buClr>
            </a:pPr>
            <a:r>
              <a:rPr lang="en-GB" sz="2000" i="0" dirty="0">
                <a:solidFill>
                  <a:schemeClr val="accent6"/>
                </a:solidFill>
                <a:latin typeface="Verdana" panose="020B0604030504040204" pitchFamily="34" charset="0"/>
                <a:ea typeface="Verdana" panose="020B0604030504040204" pitchFamily="34" charset="0"/>
                <a:cs typeface="Verdana" panose="020B0604030504040204" pitchFamily="34" charset="0"/>
              </a:rPr>
              <a:t>Emphasis on European social and ethical values, e.g. the human element in manufacturing, the skills needed, trustworthy AI and citizens, protecting privacy.</a:t>
            </a:r>
          </a:p>
          <a:p>
            <a:pPr>
              <a:spcAft>
                <a:spcPts val="1200"/>
              </a:spcAft>
              <a:buClr>
                <a:schemeClr val="tx1"/>
              </a:buClr>
            </a:pPr>
            <a:r>
              <a:rPr lang="en-GB" sz="2000" i="0" dirty="0">
                <a:solidFill>
                  <a:schemeClr val="accent6"/>
                </a:solidFill>
                <a:latin typeface="Verdana" panose="020B0604030504040204" pitchFamily="34" charset="0"/>
                <a:ea typeface="Verdana" panose="020B0604030504040204" pitchFamily="34" charset="0"/>
                <a:cs typeface="Verdana" panose="020B0604030504040204" pitchFamily="34" charset="0"/>
              </a:rPr>
              <a:t>Raw materials: after creating a research community in H2020, more emphasis on piloting, large scale demonstrators and finding alternatives for critical raw materials</a:t>
            </a:r>
          </a:p>
          <a:p>
            <a:pPr>
              <a:spcAft>
                <a:spcPts val="1200"/>
              </a:spcAft>
              <a:buClr>
                <a:schemeClr val="tx1"/>
              </a:buClr>
            </a:pPr>
            <a:r>
              <a:rPr lang="en-GB" sz="2000" i="0" dirty="0">
                <a:solidFill>
                  <a:schemeClr val="accent6"/>
                </a:solidFill>
                <a:latin typeface="Verdana" panose="020B0604030504040204" pitchFamily="34" charset="0"/>
                <a:ea typeface="Verdana" panose="020B0604030504040204" pitchFamily="34" charset="0"/>
                <a:cs typeface="Verdana" panose="020B0604030504040204" pitchFamily="34" charset="0"/>
              </a:rPr>
              <a:t>Space: R&amp;I actions will be streamlined to support the proposed single Space Programme in the MMF, which gathers under one umbrella earth observation, </a:t>
            </a:r>
            <a:r>
              <a:rPr lang="en-GB" sz="2000" i="0" dirty="0" err="1">
                <a:solidFill>
                  <a:schemeClr val="accent6"/>
                </a:solidFill>
                <a:latin typeface="Verdana" panose="020B0604030504040204" pitchFamily="34" charset="0"/>
                <a:ea typeface="Verdana" panose="020B0604030504040204" pitchFamily="34" charset="0"/>
                <a:cs typeface="Verdana" panose="020B0604030504040204" pitchFamily="34" charset="0"/>
              </a:rPr>
              <a:t>geolocalisation</a:t>
            </a:r>
            <a:r>
              <a:rPr lang="en-GB" sz="2000" i="0" dirty="0">
                <a:solidFill>
                  <a:schemeClr val="accent6"/>
                </a:solidFill>
                <a:latin typeface="Verdana" panose="020B0604030504040204" pitchFamily="34" charset="0"/>
                <a:ea typeface="Verdana" panose="020B0604030504040204" pitchFamily="34" charset="0"/>
                <a:cs typeface="Verdana" panose="020B0604030504040204" pitchFamily="34" charset="0"/>
              </a:rPr>
              <a:t>, space surveillance and tracking, and secure communication.</a:t>
            </a:r>
          </a:p>
          <a:p>
            <a:pPr>
              <a:spcAft>
                <a:spcPts val="1200"/>
              </a:spcAft>
              <a:buClr>
                <a:schemeClr val="tx1"/>
              </a:buClr>
            </a:pPr>
            <a:endPar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200"/>
              </a:spcAft>
              <a:buClr>
                <a:schemeClr val="tx1"/>
              </a:buClr>
              <a:buNone/>
            </a:pPr>
            <a:endPar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9901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996043" y="548680"/>
            <a:ext cx="10308771"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Industry and Space: what?</a:t>
            </a:r>
          </a:p>
          <a:p>
            <a:pPr marL="0" indent="0">
              <a:buClr>
                <a:schemeClr val="tx1"/>
              </a:buClr>
            </a:pP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6" name="Content Placeholder 2"/>
          <p:cNvSpPr txBox="1">
            <a:spLocks/>
          </p:cNvSpPr>
          <p:nvPr/>
        </p:nvSpPr>
        <p:spPr>
          <a:xfrm>
            <a:off x="2063945" y="1268760"/>
            <a:ext cx="8352535" cy="5112568"/>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1200"/>
              </a:spcAft>
              <a:buClr>
                <a:schemeClr val="tx1"/>
              </a:buClr>
              <a:buNone/>
            </a:pP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10 intervention areas:</a:t>
            </a:r>
          </a:p>
          <a:p>
            <a:pPr>
              <a:spcAft>
                <a:spcPts val="1200"/>
              </a:spcAft>
              <a:buClr>
                <a:schemeClr val="tx1"/>
              </a:buClr>
            </a:pP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Manufacturing technologies</a:t>
            </a:r>
          </a:p>
          <a:p>
            <a:pPr>
              <a:spcAft>
                <a:spcPts val="1200"/>
              </a:spcAft>
              <a:buClr>
                <a:schemeClr val="tx1"/>
              </a:buClr>
            </a:pP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Key digital technologies</a:t>
            </a:r>
          </a:p>
          <a:p>
            <a:pPr>
              <a:spcAft>
                <a:spcPts val="1200"/>
              </a:spcAft>
              <a:buClr>
                <a:schemeClr val="tx1"/>
              </a:buClr>
            </a:pP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Emerging Enabling Technologies </a:t>
            </a:r>
          </a:p>
          <a:p>
            <a:pPr>
              <a:spcAft>
                <a:spcPts val="1200"/>
              </a:spcAft>
              <a:buClr>
                <a:schemeClr val="tx1"/>
              </a:buClr>
            </a:pP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Advanced materials</a:t>
            </a:r>
          </a:p>
          <a:p>
            <a:pPr>
              <a:spcAft>
                <a:spcPts val="1200"/>
              </a:spcAft>
              <a:buClr>
                <a:schemeClr val="tx1"/>
              </a:buClr>
            </a:pP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Artificial intelligence and robotics</a:t>
            </a:r>
          </a:p>
          <a:p>
            <a:pPr>
              <a:spcAft>
                <a:spcPts val="1200"/>
              </a:spcAft>
              <a:buClr>
                <a:schemeClr val="tx1"/>
              </a:buClr>
            </a:pP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Next generation internet</a:t>
            </a:r>
          </a:p>
          <a:p>
            <a:pPr>
              <a:spcAft>
                <a:spcPts val="1200"/>
              </a:spcAft>
              <a:buClr>
                <a:schemeClr val="tx1"/>
              </a:buClr>
            </a:pP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Advanced computing and big data</a:t>
            </a:r>
          </a:p>
          <a:p>
            <a:pPr>
              <a:spcAft>
                <a:spcPts val="1200"/>
              </a:spcAft>
              <a:buClr>
                <a:schemeClr val="tx1"/>
              </a:buClr>
            </a:pP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Circular industries</a:t>
            </a:r>
          </a:p>
          <a:p>
            <a:pPr>
              <a:spcAft>
                <a:spcPts val="1200"/>
              </a:spcAft>
              <a:buClr>
                <a:schemeClr val="tx1"/>
              </a:buClr>
            </a:pP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Low carbon and clean industries</a:t>
            </a:r>
          </a:p>
          <a:p>
            <a:pPr>
              <a:spcAft>
                <a:spcPts val="1200"/>
              </a:spcAft>
              <a:buClr>
                <a:schemeClr val="tx1"/>
              </a:buClr>
            </a:pP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Space</a:t>
            </a:r>
          </a:p>
          <a:p>
            <a:pPr>
              <a:spcAft>
                <a:spcPts val="1200"/>
              </a:spcAft>
              <a:buClr>
                <a:schemeClr val="tx1"/>
              </a:buCl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200"/>
              </a:spcAft>
              <a:buClr>
                <a:schemeClr val="tx1"/>
              </a:buClr>
              <a:buNone/>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2253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63552" y="548680"/>
            <a:ext cx="8424936" cy="1008113"/>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sz="2800" kern="0" dirty="0">
                <a:solidFill>
                  <a:schemeClr val="accent6"/>
                </a:solidFill>
                <a:cs typeface="Arial" panose="020B0604020202020204" pitchFamily="34" charset="0"/>
              </a:rPr>
              <a:t>Cluster 4 Digital, Industry and Space: how will it link to other EU programmes?</a:t>
            </a:r>
          </a:p>
        </p:txBody>
      </p:sp>
      <p:sp>
        <p:nvSpPr>
          <p:cNvPr id="3" name="Title 1"/>
          <p:cNvSpPr txBox="1">
            <a:spLocks/>
          </p:cNvSpPr>
          <p:nvPr/>
        </p:nvSpPr>
        <p:spPr>
          <a:xfrm>
            <a:off x="2215952" y="1052736"/>
            <a:ext cx="8424936"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endParaRPr lang="en-GB" sz="2800" b="0" kern="0" dirty="0">
              <a:solidFill>
                <a:schemeClr val="accent6"/>
              </a:solidFill>
              <a:cs typeface="Arial" panose="020B0604020202020204" pitchFamily="34" charset="0"/>
            </a:endParaRPr>
          </a:p>
        </p:txBody>
      </p:sp>
      <p:sp>
        <p:nvSpPr>
          <p:cNvPr id="5" name="Rectangle 4"/>
          <p:cNvSpPr/>
          <p:nvPr/>
        </p:nvSpPr>
        <p:spPr>
          <a:xfrm>
            <a:off x="2063552" y="1833205"/>
            <a:ext cx="7920880" cy="5047536"/>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GB" sz="1700" dirty="0">
                <a:solidFill>
                  <a:schemeClr val="accent6"/>
                </a:solidFill>
                <a:ea typeface="Verdana" panose="020B0604030504040204" pitchFamily="34" charset="0"/>
                <a:cs typeface="Verdana" panose="020B0604030504040204" pitchFamily="34" charset="0"/>
              </a:rPr>
              <a:t>The Digital Europe Programme (DEP) will use public procurement to deploy the digital technologies and infrastructures (in particular in artificial intelligence, cybersecurity and high-performance computing)</a:t>
            </a:r>
          </a:p>
          <a:p>
            <a:pPr marL="285750" indent="-285750" algn="just">
              <a:spcBef>
                <a:spcPts val="600"/>
              </a:spcBef>
              <a:spcAft>
                <a:spcPts val="600"/>
              </a:spcAft>
              <a:buFont typeface="Arial" panose="020B0604020202020204" pitchFamily="34" charset="0"/>
              <a:buChar char="•"/>
            </a:pPr>
            <a:r>
              <a:rPr lang="en-GB" sz="1700" dirty="0">
                <a:solidFill>
                  <a:schemeClr val="accent6"/>
                </a:solidFill>
                <a:ea typeface="Verdana" panose="020B0604030504040204" pitchFamily="34" charset="0"/>
                <a:cs typeface="Verdana" panose="020B0604030504040204" pitchFamily="34" charset="0"/>
              </a:rPr>
              <a:t>The European Space programme will feed R&amp;I priorities into this cluster, will pick up results for applications in e.g. agriculture, climate monitoring</a:t>
            </a:r>
          </a:p>
          <a:p>
            <a:pPr marL="285750" indent="-285750" algn="just">
              <a:spcBef>
                <a:spcPts val="600"/>
              </a:spcBef>
              <a:spcAft>
                <a:spcPts val="600"/>
              </a:spcAft>
              <a:buFont typeface="Arial" panose="020B0604020202020204" pitchFamily="34" charset="0"/>
              <a:buChar char="•"/>
            </a:pPr>
            <a:r>
              <a:rPr lang="en-GB" sz="1700" dirty="0">
                <a:solidFill>
                  <a:schemeClr val="accent6"/>
                </a:solidFill>
                <a:ea typeface="Verdana" panose="020B0604030504040204" pitchFamily="34" charset="0"/>
                <a:cs typeface="Verdana" panose="020B0604030504040204" pitchFamily="34" charset="0"/>
              </a:rPr>
              <a:t>The </a:t>
            </a:r>
            <a:r>
              <a:rPr lang="en-GB" sz="1700" dirty="0" err="1">
                <a:solidFill>
                  <a:schemeClr val="accent6"/>
                </a:solidFill>
                <a:ea typeface="Verdana" panose="020B0604030504040204" pitchFamily="34" charset="0"/>
                <a:cs typeface="Verdana" panose="020B0604030504040204" pitchFamily="34" charset="0"/>
              </a:rPr>
              <a:t>InvestEU</a:t>
            </a:r>
            <a:r>
              <a:rPr lang="en-GB" sz="1700" dirty="0">
                <a:solidFill>
                  <a:schemeClr val="accent6"/>
                </a:solidFill>
                <a:ea typeface="Verdana" panose="020B0604030504040204" pitchFamily="34" charset="0"/>
                <a:cs typeface="Verdana" panose="020B0604030504040204" pitchFamily="34" charset="0"/>
              </a:rPr>
              <a:t> Fund can finance innovators and innovations coming from this cluster, to enable their roll-out and scale-up</a:t>
            </a:r>
          </a:p>
          <a:p>
            <a:pPr marL="285750" indent="-285750" algn="just">
              <a:spcBef>
                <a:spcPts val="600"/>
              </a:spcBef>
              <a:spcAft>
                <a:spcPts val="600"/>
              </a:spcAft>
              <a:buFont typeface="Arial" panose="020B0604020202020204" pitchFamily="34" charset="0"/>
              <a:buChar char="•"/>
            </a:pPr>
            <a:r>
              <a:rPr lang="en-GB" sz="1700" dirty="0">
                <a:solidFill>
                  <a:schemeClr val="accent6"/>
                </a:solidFill>
                <a:ea typeface="Verdana" panose="020B0604030504040204" pitchFamily="34" charset="0"/>
                <a:cs typeface="Verdana" panose="020B0604030504040204" pitchFamily="34" charset="0"/>
              </a:rPr>
              <a:t>The European Regional Development Fund (ERDF) may support the take-up of results emerging from this cluster</a:t>
            </a:r>
            <a:endParaRPr lang="en-US" sz="1700" dirty="0">
              <a:solidFill>
                <a:schemeClr val="accent6"/>
              </a:solidFill>
              <a:ea typeface="Verdana" panose="020B0604030504040204" pitchFamily="34" charset="0"/>
              <a:cs typeface="Verdana" panose="020B0604030504040204" pitchFamily="34" charset="0"/>
            </a:endParaRPr>
          </a:p>
          <a:p>
            <a:pPr marL="285750" indent="-285750" algn="just">
              <a:spcBef>
                <a:spcPts val="600"/>
              </a:spcBef>
              <a:spcAft>
                <a:spcPts val="600"/>
              </a:spcAft>
              <a:buFont typeface="Arial" panose="020B0604020202020204" pitchFamily="34" charset="0"/>
              <a:buChar char="•"/>
            </a:pPr>
            <a:r>
              <a:rPr lang="en-GB" sz="1700" dirty="0">
                <a:solidFill>
                  <a:schemeClr val="accent6"/>
                </a:solidFill>
                <a:ea typeface="Verdana" panose="020B0604030504040204" pitchFamily="34" charset="0"/>
                <a:cs typeface="Verdana" panose="020B0604030504040204" pitchFamily="34" charset="0"/>
              </a:rPr>
              <a:t>The Connecting Europe Facility (CEF) supports the large-scale roll-out and deployment of innovative new technologies and solutions in transport, energy and digital-physical infrastructures</a:t>
            </a:r>
          </a:p>
          <a:p>
            <a:pPr marL="285750" indent="-285750" algn="just">
              <a:spcBef>
                <a:spcPts val="600"/>
              </a:spcBef>
              <a:spcAft>
                <a:spcPts val="600"/>
              </a:spcAft>
              <a:buFont typeface="Arial" panose="020B0604020202020204" pitchFamily="34" charset="0"/>
              <a:buChar char="•"/>
            </a:pPr>
            <a:r>
              <a:rPr lang="en-GB" sz="1700" dirty="0">
                <a:solidFill>
                  <a:schemeClr val="accent6"/>
                </a:solidFill>
                <a:ea typeface="Verdana" panose="020B0604030504040204" pitchFamily="34" charset="0"/>
                <a:cs typeface="Verdana" panose="020B0604030504040204" pitchFamily="34" charset="0"/>
              </a:rPr>
              <a:t>The Single Market Programme will support the competitiveness of SMEs and entrepreneurship (e.g. Enterprise Europe Network)</a:t>
            </a:r>
          </a:p>
        </p:txBody>
      </p:sp>
    </p:spTree>
    <p:extLst>
      <p:ext uri="{BB962C8B-B14F-4D97-AF65-F5344CB8AC3E}">
        <p14:creationId xmlns:p14="http://schemas.microsoft.com/office/powerpoint/2010/main" val="316800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544" y="1412776"/>
            <a:ext cx="4981004" cy="3312368"/>
          </a:xfrm>
          <a:prstGeom prst="rect">
            <a:avLst/>
          </a:prstGeom>
        </p:spPr>
      </p:pic>
      <p:sp>
        <p:nvSpPr>
          <p:cNvPr id="7" name="Content Placeholder 2"/>
          <p:cNvSpPr>
            <a:spLocks noGrp="1"/>
          </p:cNvSpPr>
          <p:nvPr>
            <p:ph idx="4294967295"/>
          </p:nvPr>
        </p:nvSpPr>
        <p:spPr>
          <a:xfrm>
            <a:off x="7550205" y="1417166"/>
            <a:ext cx="3033712" cy="3384550"/>
          </a:xfrm>
        </p:spPr>
        <p:txBody>
          <a:bodyPr/>
          <a:lstStyle/>
          <a:p>
            <a:pPr indent="0">
              <a:buNone/>
            </a:pPr>
            <a:r>
              <a:rPr lang="en-GB" sz="2800" dirty="0">
                <a:solidFill>
                  <a:schemeClr val="accent6"/>
                </a:solidFill>
              </a:rPr>
              <a:t>19</a:t>
            </a:r>
            <a:r>
              <a:rPr lang="en-GB" sz="2800" baseline="30000" dirty="0">
                <a:solidFill>
                  <a:schemeClr val="accent6"/>
                </a:solidFill>
              </a:rPr>
              <a:t>th</a:t>
            </a:r>
            <a:r>
              <a:rPr lang="en-GB" sz="2800" dirty="0">
                <a:solidFill>
                  <a:schemeClr val="accent6"/>
                </a:solidFill>
              </a:rPr>
              <a:t> Century – the First Industrial Revolution</a:t>
            </a:r>
          </a:p>
        </p:txBody>
      </p:sp>
    </p:spTree>
    <p:extLst>
      <p:ext uri="{BB962C8B-B14F-4D97-AF65-F5344CB8AC3E}">
        <p14:creationId xmlns:p14="http://schemas.microsoft.com/office/powerpoint/2010/main" val="976783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2063552" y="548680"/>
            <a:ext cx="8147248" cy="122413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and Industry: intervention areas in keywords</a:t>
            </a: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6" name="Content Placeholder 2"/>
          <p:cNvSpPr txBox="1">
            <a:spLocks/>
          </p:cNvSpPr>
          <p:nvPr/>
        </p:nvSpPr>
        <p:spPr>
          <a:xfrm>
            <a:off x="2063945" y="2060848"/>
            <a:ext cx="8208912" cy="4464496"/>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1200"/>
              </a:spcAft>
              <a:buClr>
                <a:schemeClr val="tx1"/>
              </a:buClr>
              <a:buNone/>
            </a:pPr>
            <a:r>
              <a:rPr lang="en-GB" i="0" dirty="0">
                <a:solidFill>
                  <a:srgbClr val="FF0000"/>
                </a:solidFill>
                <a:latin typeface="Verdana" panose="020B0604030504040204" pitchFamily="34" charset="0"/>
                <a:ea typeface="Verdana" panose="020B0604030504040204" pitchFamily="34" charset="0"/>
                <a:cs typeface="Verdana" panose="020B0604030504040204" pitchFamily="34" charset="0"/>
              </a:rPr>
              <a:t>Manufacturing technologies</a:t>
            </a:r>
            <a:r>
              <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rPr>
              <a:t>, broad lines: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additive manufacturing, robotics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different enabling technologies across value chain</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skills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flexible zero-defect and zero-waste plants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construction, pre-fabricated components </a:t>
            </a:r>
          </a:p>
          <a:p>
            <a:pPr marL="0" indent="0">
              <a:spcAft>
                <a:spcPts val="1200"/>
              </a:spcAft>
              <a:buClr>
                <a:schemeClr val="tx1"/>
              </a:buClr>
              <a:buNone/>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0854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2063552" y="548680"/>
            <a:ext cx="8147248" cy="122413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and Industry: intervention areas in keywords</a:t>
            </a: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6" name="Content Placeholder 2"/>
          <p:cNvSpPr txBox="1">
            <a:spLocks/>
          </p:cNvSpPr>
          <p:nvPr/>
        </p:nvSpPr>
        <p:spPr>
          <a:xfrm>
            <a:off x="2063945" y="2060848"/>
            <a:ext cx="8208912" cy="4464496"/>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0"/>
              </a:spcBef>
              <a:spcAft>
                <a:spcPts val="600"/>
              </a:spcAft>
              <a:buClr>
                <a:schemeClr val="tx1"/>
              </a:buClr>
              <a:buNone/>
            </a:pPr>
            <a:r>
              <a:rPr lang="en-GB" i="0" dirty="0">
                <a:solidFill>
                  <a:srgbClr val="FF0000"/>
                </a:solidFill>
                <a:latin typeface="Verdana" panose="020B0604030504040204" pitchFamily="34" charset="0"/>
                <a:ea typeface="Verdana" panose="020B0604030504040204" pitchFamily="34" charset="0"/>
                <a:cs typeface="Verdana" panose="020B0604030504040204" pitchFamily="34" charset="0"/>
              </a:rPr>
              <a:t>Key digital technologies</a:t>
            </a:r>
            <a:r>
              <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rPr>
              <a:t>, broad lines:</a:t>
            </a:r>
          </a:p>
          <a:p>
            <a:pPr>
              <a:spcBef>
                <a:spcPts val="0"/>
              </a:spcBef>
              <a:spcAft>
                <a:spcPts val="600"/>
              </a:spcAft>
              <a:buClr>
                <a:schemeClr val="tx1"/>
              </a:buClr>
            </a:pPr>
            <a:r>
              <a:rPr lang="en-US" sz="1800" i="0" dirty="0" err="1">
                <a:solidFill>
                  <a:schemeClr val="accent6"/>
                </a:solidFill>
                <a:latin typeface="Verdana" panose="020B0604030504040204" pitchFamily="34" charset="0"/>
                <a:ea typeface="Verdana" panose="020B0604030504040204" pitchFamily="34" charset="0"/>
                <a:cs typeface="Verdana" panose="020B0604030504040204" pitchFamily="34" charset="0"/>
              </a:rPr>
              <a:t>nano</a:t>
            </a: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-electronics</a:t>
            </a:r>
          </a:p>
          <a:p>
            <a:pPr>
              <a:spcBef>
                <a:spcPts val="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sensing technologies, part of the Internet of Things</a:t>
            </a:r>
          </a:p>
          <a:p>
            <a:pPr>
              <a:spcBef>
                <a:spcPts val="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alternative technologies such as neuromorphic computing or quantum computing</a:t>
            </a:r>
          </a:p>
          <a:p>
            <a:pPr>
              <a:spcBef>
                <a:spcPts val="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computing architectures and low-power processors for a wide range of applications</a:t>
            </a:r>
          </a:p>
          <a:p>
            <a:pPr>
              <a:spcBef>
                <a:spcPts val="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computing hardware designs, security-protection</a:t>
            </a:r>
          </a:p>
          <a:p>
            <a:pPr>
              <a:spcBef>
                <a:spcPts val="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photonics</a:t>
            </a:r>
          </a:p>
          <a:p>
            <a:pPr>
              <a:spcBef>
                <a:spcPts val="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system engineering technologies for autonomous systems</a:t>
            </a:r>
          </a:p>
          <a:p>
            <a:pPr>
              <a:spcBef>
                <a:spcPts val="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software technologies</a:t>
            </a:r>
          </a:p>
          <a:p>
            <a:pPr>
              <a:spcBef>
                <a:spcPts val="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emerging technologies</a:t>
            </a:r>
          </a:p>
          <a:p>
            <a:pPr>
              <a:spcAft>
                <a:spcPts val="1200"/>
              </a:spcAft>
              <a:buClr>
                <a:schemeClr val="tx1"/>
              </a:buClr>
            </a:pPr>
            <a:endPar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200"/>
              </a:spcAft>
              <a:buClr>
                <a:schemeClr val="tx1"/>
              </a:buClr>
              <a:buNone/>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654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2063552" y="548680"/>
            <a:ext cx="8147248" cy="122413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and Industry: intervention areas in keywords</a:t>
            </a: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6" name="Content Placeholder 2"/>
          <p:cNvSpPr txBox="1">
            <a:spLocks/>
          </p:cNvSpPr>
          <p:nvPr/>
        </p:nvSpPr>
        <p:spPr>
          <a:xfrm>
            <a:off x="2063945" y="2060848"/>
            <a:ext cx="8208912" cy="4464496"/>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600"/>
              </a:spcBef>
              <a:spcAft>
                <a:spcPts val="600"/>
              </a:spcAft>
              <a:buClr>
                <a:schemeClr val="tx1"/>
              </a:buClr>
              <a:buNone/>
            </a:pPr>
            <a:r>
              <a:rPr lang="en-GB" i="0" dirty="0">
                <a:solidFill>
                  <a:srgbClr val="FF0000"/>
                </a:solidFill>
                <a:latin typeface="Verdana" panose="020B0604030504040204" pitchFamily="34" charset="0"/>
                <a:ea typeface="Verdana" panose="020B0604030504040204" pitchFamily="34" charset="0"/>
                <a:cs typeface="Verdana" panose="020B0604030504040204" pitchFamily="34" charset="0"/>
              </a:rPr>
              <a:t>Emerging Enabling Technologies</a:t>
            </a:r>
            <a:r>
              <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rPr>
              <a:t>, broad lines</a:t>
            </a: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future and emerging trends in key enabling technologies</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support for emerging communities incl. human </a:t>
            </a:r>
            <a:r>
              <a:rPr lang="en-US" sz="1800" i="0" dirty="0" err="1">
                <a:solidFill>
                  <a:schemeClr val="accent6"/>
                </a:solidFill>
                <a:latin typeface="Verdana" panose="020B0604030504040204" pitchFamily="34" charset="0"/>
                <a:ea typeface="Verdana" panose="020B0604030504040204" pitchFamily="34" charset="0"/>
                <a:cs typeface="Verdana" panose="020B0604030504040204" pitchFamily="34" charset="0"/>
              </a:rPr>
              <a:t>centred</a:t>
            </a: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-approach</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broaden the industrial basis for adopting disruptive technologies</a:t>
            </a:r>
          </a:p>
          <a:p>
            <a:pPr marL="0" indent="0">
              <a:spcAft>
                <a:spcPts val="1200"/>
              </a:spcAft>
              <a:buClr>
                <a:schemeClr val="tx1"/>
              </a:buClr>
              <a:buNone/>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409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2063552" y="548680"/>
            <a:ext cx="8147248" cy="122413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and Industry: intervention areas in keywords</a:t>
            </a: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6" name="Content Placeholder 2"/>
          <p:cNvSpPr txBox="1">
            <a:spLocks/>
          </p:cNvSpPr>
          <p:nvPr/>
        </p:nvSpPr>
        <p:spPr>
          <a:xfrm>
            <a:off x="2063945" y="2060848"/>
            <a:ext cx="8208912" cy="4464496"/>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600"/>
              </a:spcBef>
              <a:spcAft>
                <a:spcPts val="600"/>
              </a:spcAft>
              <a:buClr>
                <a:schemeClr val="tx1"/>
              </a:buClr>
              <a:buNone/>
            </a:pPr>
            <a:r>
              <a:rPr lang="en-GB" i="0" dirty="0">
                <a:solidFill>
                  <a:srgbClr val="FF0000"/>
                </a:solidFill>
                <a:latin typeface="Verdana" panose="020B0604030504040204" pitchFamily="34" charset="0"/>
                <a:ea typeface="Verdana" panose="020B0604030504040204" pitchFamily="34" charset="0"/>
                <a:cs typeface="Verdana" panose="020B0604030504040204" pitchFamily="34" charset="0"/>
              </a:rPr>
              <a:t>Advanced materials</a:t>
            </a:r>
            <a:r>
              <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rPr>
              <a:t>, broad lines</a:t>
            </a:r>
            <a:r>
              <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materials with new properties</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integrated materials processes and production</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enablers like </a:t>
            </a:r>
            <a:r>
              <a:rPr lang="en-US" sz="1800" i="0" dirty="0" err="1">
                <a:solidFill>
                  <a:schemeClr val="accent6"/>
                </a:solidFill>
                <a:latin typeface="Verdana" panose="020B0604030504040204" pitchFamily="34" charset="0"/>
                <a:ea typeface="Verdana" panose="020B0604030504040204" pitchFamily="34" charset="0"/>
                <a:cs typeface="Verdana" panose="020B0604030504040204" pitchFamily="34" charset="0"/>
              </a:rPr>
              <a:t>characterisation</a:t>
            </a: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 modelling</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infrastructures for uptake by SMEs of key technologies</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analysis of trends in advanced materials</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solutions for users, also for creative industries</a:t>
            </a:r>
          </a:p>
          <a:p>
            <a:pPr>
              <a:spcBef>
                <a:spcPts val="600"/>
              </a:spcBef>
              <a:spcAft>
                <a:spcPts val="600"/>
              </a:spcAft>
              <a:buClr>
                <a:schemeClr val="tx1"/>
              </a:buClr>
            </a:pPr>
            <a:endPar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200"/>
              </a:spcAft>
              <a:buClr>
                <a:schemeClr val="tx1"/>
              </a:buClr>
              <a:buNone/>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90016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2063552" y="548680"/>
            <a:ext cx="8147248" cy="122413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and Industry: intervention areas in keywords</a:t>
            </a: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6" name="Content Placeholder 2"/>
          <p:cNvSpPr txBox="1">
            <a:spLocks/>
          </p:cNvSpPr>
          <p:nvPr/>
        </p:nvSpPr>
        <p:spPr>
          <a:xfrm>
            <a:off x="2063945" y="2060848"/>
            <a:ext cx="8208912" cy="4464496"/>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0"/>
              </a:spcBef>
              <a:spcAft>
                <a:spcPts val="600"/>
              </a:spcAft>
              <a:buClr>
                <a:schemeClr val="tx1"/>
              </a:buClr>
              <a:buNone/>
            </a:pPr>
            <a:r>
              <a:rPr lang="en-GB" i="0" dirty="0">
                <a:solidFill>
                  <a:srgbClr val="FF0000"/>
                </a:solidFill>
                <a:latin typeface="Verdana" panose="020B0604030504040204" pitchFamily="34" charset="0"/>
                <a:ea typeface="Verdana" panose="020B0604030504040204" pitchFamily="34" charset="0"/>
                <a:cs typeface="Verdana" panose="020B0604030504040204" pitchFamily="34" charset="0"/>
              </a:rPr>
              <a:t>Artificial Intelligence and Robotics</a:t>
            </a:r>
            <a:r>
              <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rPr>
              <a:t>, broad lines: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enabling AI technologies such as machine learning</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robotics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user-driven AI technologies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research competences for AI</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technologies for open AI platforms like algorithms</a:t>
            </a:r>
          </a:p>
          <a:p>
            <a:pPr marL="0" indent="0">
              <a:spcAft>
                <a:spcPts val="1200"/>
              </a:spcAft>
              <a:buClr>
                <a:schemeClr val="tx1"/>
              </a:buClr>
              <a:buNone/>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8133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2063552" y="548680"/>
            <a:ext cx="8147248" cy="122413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and Industry: intervention areas in keywords</a:t>
            </a: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6" name="Content Placeholder 2"/>
          <p:cNvSpPr txBox="1">
            <a:spLocks/>
          </p:cNvSpPr>
          <p:nvPr/>
        </p:nvSpPr>
        <p:spPr>
          <a:xfrm>
            <a:off x="2063945" y="2060848"/>
            <a:ext cx="8208912" cy="4464496"/>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0"/>
              </a:spcBef>
              <a:spcAft>
                <a:spcPts val="600"/>
              </a:spcAft>
              <a:buClr>
                <a:schemeClr val="tx1"/>
              </a:buClr>
              <a:buNone/>
            </a:pPr>
            <a:r>
              <a:rPr lang="en-GB" i="0" dirty="0">
                <a:solidFill>
                  <a:srgbClr val="FF0000"/>
                </a:solidFill>
                <a:latin typeface="Verdana" panose="020B0604030504040204" pitchFamily="34" charset="0"/>
                <a:ea typeface="Verdana" panose="020B0604030504040204" pitchFamily="34" charset="0"/>
                <a:cs typeface="Verdana" panose="020B0604030504040204" pitchFamily="34" charset="0"/>
              </a:rPr>
              <a:t>Next generation internet</a:t>
            </a:r>
            <a:r>
              <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rPr>
              <a:t>, broad lines: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network and service infrastructures, enabling e.g. </a:t>
            </a:r>
            <a:r>
              <a:rPr lang="en-US" sz="1800" i="0" dirty="0" err="1">
                <a:solidFill>
                  <a:schemeClr val="accent6"/>
                </a:solidFill>
                <a:latin typeface="Verdana" panose="020B0604030504040204" pitchFamily="34" charset="0"/>
                <a:ea typeface="Verdana" panose="020B0604030504040204" pitchFamily="34" charset="0"/>
                <a:cs typeface="Verdana" panose="020B0604030504040204" pitchFamily="34" charset="0"/>
              </a:rPr>
              <a:t>IoT</a:t>
            </a: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r>
              <a:rPr lang="en-US" sz="1800" i="0" dirty="0" err="1">
                <a:solidFill>
                  <a:schemeClr val="accent6"/>
                </a:solidFill>
                <a:latin typeface="Verdana" panose="020B0604030504040204" pitchFamily="34" charset="0"/>
                <a:ea typeface="Verdana" panose="020B0604030504040204" pitchFamily="34" charset="0"/>
                <a:cs typeface="Verdana" panose="020B0604030504040204" pitchFamily="34" charset="0"/>
              </a:rPr>
              <a:t>blockchain</a:t>
            </a:r>
            <a:endPar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next generation internet applications </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middleware incl. distributed ledger technologies, embedding AI</a:t>
            </a:r>
          </a:p>
          <a:p>
            <a:pPr marL="0" indent="0">
              <a:spcAft>
                <a:spcPts val="1200"/>
              </a:spcAft>
              <a:buClr>
                <a:schemeClr val="tx1"/>
              </a:buClr>
              <a:buNone/>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7642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2063552" y="548680"/>
            <a:ext cx="8147248" cy="122413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and Industry: intervention areas in keywords</a:t>
            </a: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6" name="Content Placeholder 2"/>
          <p:cNvSpPr txBox="1">
            <a:spLocks/>
          </p:cNvSpPr>
          <p:nvPr/>
        </p:nvSpPr>
        <p:spPr>
          <a:xfrm>
            <a:off x="2063945" y="2060848"/>
            <a:ext cx="8208912" cy="4464496"/>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0"/>
              </a:spcBef>
              <a:spcAft>
                <a:spcPts val="600"/>
              </a:spcAft>
              <a:buClr>
                <a:schemeClr val="tx1"/>
              </a:buClr>
              <a:buNone/>
            </a:pPr>
            <a:r>
              <a:rPr lang="en-GB" i="0" dirty="0">
                <a:solidFill>
                  <a:srgbClr val="FF0000"/>
                </a:solidFill>
                <a:latin typeface="Verdana" panose="020B0604030504040204" pitchFamily="34" charset="0"/>
                <a:ea typeface="Verdana" panose="020B0604030504040204" pitchFamily="34" charset="0"/>
                <a:cs typeface="Verdana" panose="020B0604030504040204" pitchFamily="34" charset="0"/>
              </a:rPr>
              <a:t>Advanced computing and big data</a:t>
            </a:r>
            <a:r>
              <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rPr>
              <a:t>, broad lines: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high performance computing</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big data</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reduced carbon footprint of ICT</a:t>
            </a:r>
          </a:p>
          <a:p>
            <a:pPr marL="0" indent="0">
              <a:spcAft>
                <a:spcPts val="1200"/>
              </a:spcAft>
              <a:buClr>
                <a:schemeClr val="tx1"/>
              </a:buClr>
              <a:buNone/>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55685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2063552" y="548680"/>
            <a:ext cx="8147248" cy="122413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and Industry: intervention areas in keywords</a:t>
            </a: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6" name="Content Placeholder 2"/>
          <p:cNvSpPr txBox="1">
            <a:spLocks/>
          </p:cNvSpPr>
          <p:nvPr/>
        </p:nvSpPr>
        <p:spPr>
          <a:xfrm>
            <a:off x="2063945" y="2060848"/>
            <a:ext cx="8208912" cy="4464496"/>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0"/>
              </a:spcBef>
              <a:spcAft>
                <a:spcPts val="600"/>
              </a:spcAft>
              <a:buClr>
                <a:schemeClr val="tx1"/>
              </a:buClr>
              <a:buNone/>
            </a:pPr>
            <a:r>
              <a:rPr lang="en-GB" i="0" dirty="0">
                <a:solidFill>
                  <a:srgbClr val="FF0000"/>
                </a:solidFill>
                <a:latin typeface="Verdana" panose="020B0604030504040204" pitchFamily="34" charset="0"/>
                <a:ea typeface="Verdana" panose="020B0604030504040204" pitchFamily="34" charset="0"/>
                <a:cs typeface="Verdana" panose="020B0604030504040204" pitchFamily="34" charset="0"/>
              </a:rPr>
              <a:t>Circular industries</a:t>
            </a:r>
            <a:r>
              <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rPr>
              <a:t>, broad lines: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industrial symbiosis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life-cycle assessment of materials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products for enhanced life-cycle performance</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recycling industry</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elimination of substances of concern</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sustainable supply of raw materials</a:t>
            </a:r>
          </a:p>
          <a:p>
            <a:pPr marL="0" indent="0">
              <a:spcAft>
                <a:spcPts val="1200"/>
              </a:spcAft>
              <a:buClr>
                <a:schemeClr val="tx1"/>
              </a:buClr>
              <a:buNone/>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22261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2063552" y="548680"/>
            <a:ext cx="8147248" cy="122413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and Industry: intervention areas in keywords</a:t>
            </a: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6" name="Content Placeholder 2"/>
          <p:cNvSpPr txBox="1">
            <a:spLocks/>
          </p:cNvSpPr>
          <p:nvPr/>
        </p:nvSpPr>
        <p:spPr>
          <a:xfrm>
            <a:off x="2063945" y="2060848"/>
            <a:ext cx="8208912" cy="4464496"/>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600"/>
              </a:spcBef>
              <a:spcAft>
                <a:spcPts val="600"/>
              </a:spcAft>
              <a:buClr>
                <a:schemeClr val="tx1"/>
              </a:buClr>
              <a:buNone/>
            </a:pPr>
            <a:r>
              <a:rPr lang="en-GB" i="0" dirty="0">
                <a:solidFill>
                  <a:srgbClr val="FF0000"/>
                </a:solidFill>
                <a:latin typeface="Verdana" panose="020B0604030504040204" pitchFamily="34" charset="0"/>
                <a:ea typeface="Verdana" panose="020B0604030504040204" pitchFamily="34" charset="0"/>
                <a:cs typeface="Verdana" panose="020B0604030504040204" pitchFamily="34" charset="0"/>
              </a:rPr>
              <a:t>Low-carbon and clean industries</a:t>
            </a:r>
            <a:r>
              <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rPr>
              <a:t>, broad lines:</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process technologies without greenhouse gasses</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industrial CO2 </a:t>
            </a:r>
            <a:r>
              <a:rPr lang="en-US" sz="1800" i="0" dirty="0" err="1">
                <a:solidFill>
                  <a:schemeClr val="accent6"/>
                </a:solidFill>
                <a:latin typeface="Verdana" panose="020B0604030504040204" pitchFamily="34" charset="0"/>
                <a:ea typeface="Verdana" panose="020B0604030504040204" pitchFamily="34" charset="0"/>
                <a:cs typeface="Verdana" panose="020B0604030504040204" pitchFamily="34" charset="0"/>
              </a:rPr>
              <a:t>valorisation</a:t>
            </a:r>
            <a:endPar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electrification within industrial plants</a:t>
            </a:r>
          </a:p>
          <a:p>
            <a:pPr>
              <a:spcBef>
                <a:spcPts val="600"/>
              </a:spcBef>
              <a:spcAft>
                <a:spcPts val="6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industrial products with low or zero carbon emissions</a:t>
            </a:r>
          </a:p>
          <a:p>
            <a:pPr marL="0" indent="0">
              <a:spcAft>
                <a:spcPts val="1200"/>
              </a:spcAft>
              <a:buClr>
                <a:schemeClr val="tx1"/>
              </a:buClr>
              <a:buNone/>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7980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2063552" y="548680"/>
            <a:ext cx="8147248" cy="1224137"/>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Cluster 4 Digital and Industry: intervention areas in keywords</a:t>
            </a:r>
            <a:endParaRPr lang="en-IE" sz="1800" kern="0" dirty="0">
              <a:solidFill>
                <a:srgbClr val="00B0F0"/>
              </a:solidFill>
              <a:cs typeface="Arial" panose="020B0604020202020204" pitchFamily="34" charset="0"/>
            </a:endParaRPr>
          </a:p>
          <a:p>
            <a:pPr marL="0" indent="0">
              <a:buClr>
                <a:schemeClr val="tx1"/>
              </a:buClr>
            </a:pPr>
            <a:endParaRPr lang="en-IE" sz="1800" kern="0" dirty="0">
              <a:solidFill>
                <a:srgbClr val="00B0F0"/>
              </a:solidFill>
              <a:cs typeface="Arial" panose="020B0604020202020204" pitchFamily="34" charset="0"/>
            </a:endParaRPr>
          </a:p>
          <a:p>
            <a:pPr marL="457200" indent="-457200">
              <a:buClr>
                <a:schemeClr val="tx1"/>
              </a:buClr>
              <a:buFont typeface="Arial" panose="020B0604020202020204" pitchFamily="34" charset="0"/>
              <a:buChar char="•"/>
            </a:pPr>
            <a:endParaRPr lang="en-IE" sz="1800" kern="0" dirty="0">
              <a:solidFill>
                <a:srgbClr val="00B0F0"/>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6" name="Content Placeholder 2"/>
          <p:cNvSpPr txBox="1">
            <a:spLocks/>
          </p:cNvSpPr>
          <p:nvPr/>
        </p:nvSpPr>
        <p:spPr>
          <a:xfrm>
            <a:off x="2063945" y="2060848"/>
            <a:ext cx="8208912" cy="4464496"/>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0"/>
              </a:spcBef>
              <a:spcAft>
                <a:spcPts val="600"/>
              </a:spcAft>
              <a:buClr>
                <a:schemeClr val="tx1"/>
              </a:buClr>
              <a:buNone/>
            </a:pPr>
            <a:r>
              <a:rPr lang="en-GB" i="0" dirty="0">
                <a:solidFill>
                  <a:srgbClr val="FF0000"/>
                </a:solidFill>
                <a:latin typeface="Verdana" panose="020B0604030504040204" pitchFamily="34" charset="0"/>
                <a:ea typeface="Verdana" panose="020B0604030504040204" pitchFamily="34" charset="0"/>
                <a:cs typeface="Verdana" panose="020B0604030504040204" pitchFamily="34" charset="0"/>
              </a:rPr>
              <a:t>Space</a:t>
            </a:r>
            <a:r>
              <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rPr>
              <a:t>, broad lines: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Galileo and EGNOS (positioning)</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Copernicus (earth observation)</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Space situational awareness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Secure satellite communications for EU governments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Space Technologies supporting EU global competitiveness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Independence for critical components</a:t>
            </a:r>
          </a:p>
          <a:p>
            <a:pPr>
              <a:spcAft>
                <a:spcPts val="1200"/>
              </a:spcAft>
              <a:buClr>
                <a:schemeClr val="tx1"/>
              </a:buClr>
            </a:pPr>
            <a:r>
              <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rPr>
              <a:t>Space science and exploration</a:t>
            </a:r>
          </a:p>
          <a:p>
            <a:pPr marL="0" indent="0">
              <a:spcAft>
                <a:spcPts val="1200"/>
              </a:spcAft>
              <a:buClr>
                <a:schemeClr val="tx1"/>
              </a:buClr>
              <a:buNone/>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1989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7350508" y="1433981"/>
            <a:ext cx="3033712" cy="3384550"/>
          </a:xfrm>
        </p:spPr>
        <p:txBody>
          <a:bodyPr/>
          <a:lstStyle/>
          <a:p>
            <a:pPr indent="0">
              <a:buNone/>
            </a:pPr>
            <a:r>
              <a:rPr lang="en-GB" sz="2800" dirty="0">
                <a:solidFill>
                  <a:schemeClr val="accent6"/>
                </a:solidFill>
              </a:rPr>
              <a:t>21</a:t>
            </a:r>
            <a:r>
              <a:rPr lang="en-GB" sz="2800" baseline="30000" dirty="0">
                <a:solidFill>
                  <a:schemeClr val="accent6"/>
                </a:solidFill>
              </a:rPr>
              <a:t>st</a:t>
            </a:r>
            <a:r>
              <a:rPr lang="en-GB" sz="2800" dirty="0">
                <a:solidFill>
                  <a:schemeClr val="accent6"/>
                </a:solidFill>
              </a:rPr>
              <a:t> Century – the Fourth / Fifth Industrial Revolutions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1431694"/>
            <a:ext cx="5178544" cy="2861402"/>
          </a:xfrm>
          <a:prstGeom prst="rect">
            <a:avLst/>
          </a:prstGeom>
        </p:spPr>
      </p:pic>
    </p:spTree>
    <p:extLst>
      <p:ext uri="{BB962C8B-B14F-4D97-AF65-F5344CB8AC3E}">
        <p14:creationId xmlns:p14="http://schemas.microsoft.com/office/powerpoint/2010/main" val="2184453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29103" y="1129684"/>
            <a:ext cx="8799006" cy="720081"/>
          </a:xfrm>
          <a:prstGeom prst="rect">
            <a:avLst/>
          </a:prstGeom>
        </p:spPr>
        <p:txBody>
          <a:bodyPr/>
          <a:lstStyle/>
          <a:p>
            <a:pPr marL="0" indent="0"/>
            <a:r>
              <a:rPr lang="en-US" sz="2800" dirty="0">
                <a:solidFill>
                  <a:schemeClr val="accent6"/>
                </a:solidFill>
                <a:latin typeface="+mn-lt"/>
                <a:ea typeface="MS Gothic" charset="-128"/>
              </a:rPr>
              <a:t>Widening Participation and Strengthening the European Research Area:</a:t>
            </a:r>
            <a:endParaRPr lang="en-GB" dirty="0">
              <a:solidFill>
                <a:schemeClr val="accent6"/>
              </a:solidFill>
              <a:latin typeface="Arial" panose="020B0604020202020204" pitchFamily="34" charset="0"/>
              <a:cs typeface="Arial" panose="020B0604020202020204" pitchFamily="34" charset="0"/>
            </a:endParaRPr>
          </a:p>
        </p:txBody>
      </p:sp>
      <p:sp>
        <p:nvSpPr>
          <p:cNvPr id="6" name="Rectangle 5"/>
          <p:cNvSpPr/>
          <p:nvPr/>
        </p:nvSpPr>
        <p:spPr>
          <a:xfrm>
            <a:off x="2028120" y="2060848"/>
            <a:ext cx="4194181" cy="3893374"/>
          </a:xfrm>
          <a:prstGeom prst="rect">
            <a:avLst/>
          </a:prstGeom>
        </p:spPr>
        <p:txBody>
          <a:bodyPr wrap="square">
            <a:spAutoFit/>
          </a:bodyPr>
          <a:lstStyle/>
          <a:p>
            <a:pPr>
              <a:spcBef>
                <a:spcPct val="20000"/>
              </a:spcBef>
              <a:spcAft>
                <a:spcPts val="600"/>
              </a:spcAft>
              <a:buClr>
                <a:srgbClr val="FFFFFF"/>
              </a:buClr>
            </a:pPr>
            <a:r>
              <a:rPr lang="en-GB" sz="2400" kern="0" dirty="0">
                <a:solidFill>
                  <a:schemeClr val="accent6"/>
                </a:solidFill>
                <a:latin typeface="Arial" panose="020B0604020202020204" pitchFamily="34" charset="0"/>
                <a:cs typeface="Arial" panose="020B0604020202020204" pitchFamily="34" charset="0"/>
              </a:rPr>
              <a:t>Widening Participation and Spreading Excellence, e.g.</a:t>
            </a:r>
          </a:p>
          <a:p>
            <a:pPr marL="265113" indent="-265113">
              <a:spcAft>
                <a:spcPts val="600"/>
              </a:spcAft>
              <a:buClr>
                <a:srgbClr val="FBC400"/>
              </a:buClr>
              <a:buFont typeface="Wingdings" panose="05000000000000000000" pitchFamily="2" charset="2"/>
              <a:buChar char="§"/>
            </a:pPr>
            <a:r>
              <a:rPr lang="en-GB" sz="2000" kern="0" dirty="0">
                <a:solidFill>
                  <a:srgbClr val="878685">
                    <a:lumMod val="50000"/>
                  </a:srgbClr>
                </a:solidFill>
                <a:latin typeface="Arial" panose="020B0604020202020204" pitchFamily="34" charset="0"/>
                <a:cs typeface="Arial" panose="020B0604020202020204" pitchFamily="34" charset="0"/>
              </a:rPr>
              <a:t>Teaming &amp; twinning </a:t>
            </a:r>
          </a:p>
          <a:p>
            <a:pPr marL="265113" indent="-265113">
              <a:spcAft>
                <a:spcPts val="600"/>
              </a:spcAft>
              <a:buClr>
                <a:srgbClr val="FBC400"/>
              </a:buClr>
              <a:buFont typeface="Wingdings" panose="05000000000000000000" pitchFamily="2" charset="2"/>
              <a:buChar char="§"/>
            </a:pPr>
            <a:r>
              <a:rPr lang="en-GB" sz="2000" kern="0" dirty="0">
                <a:solidFill>
                  <a:srgbClr val="878685">
                    <a:lumMod val="50000"/>
                  </a:srgbClr>
                </a:solidFill>
                <a:latin typeface="Arial" panose="020B0604020202020204" pitchFamily="34" charset="0"/>
                <a:cs typeface="Arial" panose="020B0604020202020204" pitchFamily="34" charset="0"/>
              </a:rPr>
              <a:t>ERA Chairs</a:t>
            </a:r>
          </a:p>
          <a:p>
            <a:pPr marL="265113" indent="-265113">
              <a:spcAft>
                <a:spcPts val="600"/>
              </a:spcAft>
              <a:buClr>
                <a:srgbClr val="FBC400"/>
              </a:buClr>
              <a:buFont typeface="Wingdings" panose="05000000000000000000" pitchFamily="2" charset="2"/>
              <a:buChar char="§"/>
            </a:pPr>
            <a:r>
              <a:rPr lang="de-DE" sz="2000" kern="0" dirty="0">
                <a:solidFill>
                  <a:srgbClr val="878685">
                    <a:lumMod val="50000"/>
                  </a:srgbClr>
                </a:solidFill>
                <a:latin typeface="Arial" panose="020B0604020202020204" pitchFamily="34" charset="0"/>
                <a:cs typeface="Arial" panose="020B0604020202020204" pitchFamily="34" charset="0"/>
              </a:rPr>
              <a:t>COST</a:t>
            </a:r>
          </a:p>
          <a:p>
            <a:pPr marL="265113" indent="-265113">
              <a:spcAft>
                <a:spcPts val="600"/>
              </a:spcAft>
              <a:buClr>
                <a:srgbClr val="FBC400"/>
              </a:buClr>
              <a:buFont typeface="Wingdings" panose="05000000000000000000" pitchFamily="2" charset="2"/>
              <a:buChar char="§"/>
            </a:pPr>
            <a:r>
              <a:rPr lang="de-DE" sz="2000" kern="0" dirty="0">
                <a:solidFill>
                  <a:srgbClr val="878685">
                    <a:lumMod val="50000"/>
                  </a:srgbClr>
                </a:solidFill>
                <a:latin typeface="Arial" panose="020B0604020202020204" pitchFamily="34" charset="0"/>
                <a:cs typeface="Arial" panose="020B0604020202020204" pitchFamily="34" charset="0"/>
              </a:rPr>
              <a:t>Support </a:t>
            </a:r>
            <a:r>
              <a:rPr lang="de-DE" sz="2000" kern="0" dirty="0" err="1">
                <a:solidFill>
                  <a:srgbClr val="878685">
                    <a:lumMod val="50000"/>
                  </a:srgbClr>
                </a:solidFill>
                <a:latin typeface="Arial" panose="020B0604020202020204" pitchFamily="34" charset="0"/>
                <a:cs typeface="Arial" panose="020B0604020202020204" pitchFamily="34" charset="0"/>
              </a:rPr>
              <a:t>to</a:t>
            </a:r>
            <a:r>
              <a:rPr lang="de-DE" sz="2000" kern="0" dirty="0">
                <a:solidFill>
                  <a:srgbClr val="878685">
                    <a:lumMod val="50000"/>
                  </a:srgbClr>
                </a:solidFill>
                <a:latin typeface="Arial" panose="020B0604020202020204" pitchFamily="34" charset="0"/>
                <a:cs typeface="Arial" panose="020B0604020202020204" pitchFamily="34" charset="0"/>
              </a:rPr>
              <a:t> NCPs</a:t>
            </a:r>
          </a:p>
          <a:p>
            <a:pPr marL="265113" indent="-265113">
              <a:spcAft>
                <a:spcPts val="600"/>
              </a:spcAft>
              <a:buClr>
                <a:srgbClr val="FBC400"/>
              </a:buClr>
              <a:buFont typeface="Wingdings" panose="05000000000000000000" pitchFamily="2" charset="2"/>
              <a:buChar char="§"/>
            </a:pPr>
            <a:r>
              <a:rPr lang="de-DE" sz="2000" kern="0" dirty="0">
                <a:solidFill>
                  <a:srgbClr val="878685">
                    <a:lumMod val="50000"/>
                  </a:srgbClr>
                </a:solidFill>
                <a:latin typeface="Arial" panose="020B0604020202020204" pitchFamily="34" charset="0"/>
                <a:cs typeface="Arial" panose="020B0604020202020204" pitchFamily="34" charset="0"/>
              </a:rPr>
              <a:t>Brain </a:t>
            </a:r>
            <a:r>
              <a:rPr lang="de-DE" sz="2000" kern="0" dirty="0" err="1">
                <a:solidFill>
                  <a:srgbClr val="878685">
                    <a:lumMod val="50000"/>
                  </a:srgbClr>
                </a:solidFill>
                <a:latin typeface="Arial" panose="020B0604020202020204" pitchFamily="34" charset="0"/>
                <a:cs typeface="Arial" panose="020B0604020202020204" pitchFamily="34" charset="0"/>
              </a:rPr>
              <a:t>circulation</a:t>
            </a:r>
            <a:r>
              <a:rPr lang="de-DE" sz="2000" kern="0" dirty="0">
                <a:solidFill>
                  <a:srgbClr val="878685">
                    <a:lumMod val="50000"/>
                  </a:srgbClr>
                </a:solidFill>
                <a:latin typeface="Arial" panose="020B0604020202020204" pitchFamily="34" charset="0"/>
                <a:cs typeface="Arial" panose="020B0604020202020204" pitchFamily="34" charset="0"/>
              </a:rPr>
              <a:t> </a:t>
            </a:r>
            <a:r>
              <a:rPr lang="de-DE" sz="2000" kern="0" dirty="0" err="1">
                <a:solidFill>
                  <a:srgbClr val="878685">
                    <a:lumMod val="50000"/>
                  </a:srgbClr>
                </a:solidFill>
                <a:latin typeface="Arial" panose="020B0604020202020204" pitchFamily="34" charset="0"/>
                <a:cs typeface="Arial" panose="020B0604020202020204" pitchFamily="34" charset="0"/>
              </a:rPr>
              <a:t>and</a:t>
            </a:r>
            <a:r>
              <a:rPr lang="de-DE" sz="2000" kern="0" dirty="0">
                <a:solidFill>
                  <a:srgbClr val="878685">
                    <a:lumMod val="50000"/>
                  </a:srgbClr>
                </a:solidFill>
                <a:latin typeface="Arial" panose="020B0604020202020204" pitchFamily="34" charset="0"/>
                <a:cs typeface="Arial" panose="020B0604020202020204" pitchFamily="34" charset="0"/>
              </a:rPr>
              <a:t> excellence initiatives</a:t>
            </a:r>
          </a:p>
          <a:p>
            <a:pPr marL="265113" indent="-265113">
              <a:spcAft>
                <a:spcPts val="600"/>
              </a:spcAft>
              <a:buClr>
                <a:srgbClr val="FBC400"/>
              </a:buClr>
              <a:buFont typeface="Wingdings" panose="05000000000000000000" pitchFamily="2" charset="2"/>
              <a:buChar char="§"/>
            </a:pPr>
            <a:r>
              <a:rPr lang="de-DE" sz="2000" kern="0" dirty="0">
                <a:solidFill>
                  <a:srgbClr val="878685">
                    <a:lumMod val="50000"/>
                  </a:srgbClr>
                </a:solidFill>
                <a:latin typeface="Arial" panose="020B0604020202020204" pitchFamily="34" charset="0"/>
                <a:cs typeface="Arial" panose="020B0604020202020204" pitchFamily="34" charset="0"/>
              </a:rPr>
              <a:t>“Hop-on“</a:t>
            </a:r>
            <a:endParaRPr lang="en-GB" sz="2000" kern="0" dirty="0">
              <a:solidFill>
                <a:srgbClr val="878685">
                  <a:lumMod val="50000"/>
                </a:srgbClr>
              </a:solidFill>
              <a:latin typeface="Arial" panose="020B0604020202020204" pitchFamily="34" charset="0"/>
              <a:cs typeface="Arial" panose="020B0604020202020204" pitchFamily="34" charset="0"/>
            </a:endParaRPr>
          </a:p>
          <a:p>
            <a:pPr>
              <a:spcBef>
                <a:spcPct val="20000"/>
              </a:spcBef>
              <a:spcAft>
                <a:spcPts val="1200"/>
              </a:spcAft>
              <a:buClr>
                <a:srgbClr val="FBC400"/>
              </a:buClr>
            </a:pPr>
            <a:endParaRPr lang="en-GB" sz="2000" kern="0" dirty="0">
              <a:solidFill>
                <a:srgbClr val="878685">
                  <a:lumMod val="50000"/>
                </a:srgbClr>
              </a:solidFill>
              <a:latin typeface="Arial" panose="020B0604020202020204" pitchFamily="34" charset="0"/>
              <a:cs typeface="Arial" panose="020B0604020202020204" pitchFamily="34" charset="0"/>
            </a:endParaRPr>
          </a:p>
        </p:txBody>
      </p:sp>
      <p:sp>
        <p:nvSpPr>
          <p:cNvPr id="7" name="Rectangle 6"/>
          <p:cNvSpPr/>
          <p:nvPr/>
        </p:nvSpPr>
        <p:spPr>
          <a:xfrm>
            <a:off x="6384032" y="2060848"/>
            <a:ext cx="4716016" cy="3447098"/>
          </a:xfrm>
          <a:prstGeom prst="rect">
            <a:avLst/>
          </a:prstGeom>
        </p:spPr>
        <p:txBody>
          <a:bodyPr wrap="square">
            <a:spAutoFit/>
          </a:bodyPr>
          <a:lstStyle/>
          <a:p>
            <a:pPr>
              <a:spcBef>
                <a:spcPct val="20000"/>
              </a:spcBef>
              <a:spcAft>
                <a:spcPts val="600"/>
              </a:spcAft>
              <a:buClr>
                <a:srgbClr val="FFFFFF"/>
              </a:buClr>
            </a:pPr>
            <a:r>
              <a:rPr lang="en-GB" sz="2400" kern="0" dirty="0">
                <a:solidFill>
                  <a:schemeClr val="accent6"/>
                </a:solidFill>
                <a:latin typeface="Arial" panose="020B0604020202020204" pitchFamily="34" charset="0"/>
                <a:cs typeface="Arial" panose="020B0604020202020204" pitchFamily="34" charset="0"/>
              </a:rPr>
              <a:t>Reforming and enhancing </a:t>
            </a:r>
            <a:br>
              <a:rPr lang="en-GB" sz="2400" kern="0" dirty="0">
                <a:solidFill>
                  <a:schemeClr val="accent6"/>
                </a:solidFill>
                <a:latin typeface="Arial" panose="020B0604020202020204" pitchFamily="34" charset="0"/>
                <a:cs typeface="Arial" panose="020B0604020202020204" pitchFamily="34" charset="0"/>
              </a:rPr>
            </a:br>
            <a:r>
              <a:rPr lang="en-GB" sz="2400" kern="0" dirty="0">
                <a:solidFill>
                  <a:schemeClr val="accent6"/>
                </a:solidFill>
                <a:latin typeface="Arial" panose="020B0604020202020204" pitchFamily="34" charset="0"/>
                <a:cs typeface="Arial" panose="020B0604020202020204" pitchFamily="34" charset="0"/>
              </a:rPr>
              <a:t>the European R&amp;I system</a:t>
            </a:r>
          </a:p>
          <a:p>
            <a:pPr marL="265113" indent="-265113">
              <a:spcAft>
                <a:spcPts val="600"/>
              </a:spcAft>
              <a:buClr>
                <a:srgbClr val="FBC400"/>
              </a:buClr>
              <a:buFont typeface="Wingdings" panose="05000000000000000000" pitchFamily="2" charset="2"/>
              <a:buChar char="§"/>
            </a:pPr>
            <a:r>
              <a:rPr lang="en-GB" sz="2000" kern="0" dirty="0">
                <a:solidFill>
                  <a:srgbClr val="878685">
                    <a:lumMod val="50000"/>
                  </a:srgbClr>
                </a:solidFill>
                <a:latin typeface="Arial" panose="020B0604020202020204" pitchFamily="34" charset="0"/>
                <a:cs typeface="Arial" panose="020B0604020202020204" pitchFamily="34" charset="0"/>
              </a:rPr>
              <a:t>Scientific evidence &amp; foresight</a:t>
            </a:r>
          </a:p>
          <a:p>
            <a:pPr marL="265113" indent="-265113">
              <a:spcAft>
                <a:spcPts val="600"/>
              </a:spcAft>
              <a:buClr>
                <a:srgbClr val="FBC400"/>
              </a:buClr>
              <a:buFont typeface="Wingdings" panose="05000000000000000000" pitchFamily="2" charset="2"/>
              <a:buChar char="§"/>
            </a:pPr>
            <a:r>
              <a:rPr lang="en-GB" sz="2000" kern="0" dirty="0">
                <a:solidFill>
                  <a:srgbClr val="878685">
                    <a:lumMod val="50000"/>
                  </a:srgbClr>
                </a:solidFill>
                <a:latin typeface="Arial" panose="020B0604020202020204" pitchFamily="34" charset="0"/>
                <a:cs typeface="Arial" panose="020B0604020202020204" pitchFamily="34" charset="0"/>
              </a:rPr>
              <a:t>Open Science</a:t>
            </a:r>
          </a:p>
          <a:p>
            <a:pPr marL="265113" indent="-265113">
              <a:spcAft>
                <a:spcPts val="600"/>
              </a:spcAft>
              <a:buClr>
                <a:srgbClr val="FBC400"/>
              </a:buClr>
              <a:buFont typeface="Wingdings" panose="05000000000000000000" pitchFamily="2" charset="2"/>
              <a:buChar char="§"/>
            </a:pPr>
            <a:r>
              <a:rPr lang="en-GB" sz="2000" kern="0" dirty="0">
                <a:solidFill>
                  <a:srgbClr val="878685">
                    <a:lumMod val="50000"/>
                  </a:srgbClr>
                </a:solidFill>
                <a:latin typeface="Arial" panose="020B0604020202020204" pitchFamily="34" charset="0"/>
                <a:cs typeface="Arial" panose="020B0604020202020204" pitchFamily="34" charset="0"/>
              </a:rPr>
              <a:t>Policy Support Facility</a:t>
            </a:r>
          </a:p>
          <a:p>
            <a:pPr marL="265113" indent="-265113">
              <a:spcAft>
                <a:spcPts val="600"/>
              </a:spcAft>
              <a:buClr>
                <a:srgbClr val="FBC400"/>
              </a:buClr>
              <a:buFont typeface="Wingdings" panose="05000000000000000000" pitchFamily="2" charset="2"/>
              <a:buChar char="§"/>
            </a:pPr>
            <a:r>
              <a:rPr lang="en-GB" sz="2000" kern="0" dirty="0">
                <a:solidFill>
                  <a:srgbClr val="878685">
                    <a:lumMod val="50000"/>
                  </a:srgbClr>
                </a:solidFill>
                <a:latin typeface="Arial" panose="020B0604020202020204" pitchFamily="34" charset="0"/>
                <a:cs typeface="Arial" panose="020B0604020202020204" pitchFamily="34" charset="0"/>
              </a:rPr>
              <a:t>Attractive researcher careers</a:t>
            </a:r>
          </a:p>
          <a:p>
            <a:pPr marL="265113" indent="-265113">
              <a:spcAft>
                <a:spcPts val="600"/>
              </a:spcAft>
              <a:buClr>
                <a:srgbClr val="FBC400"/>
              </a:buClr>
              <a:buFont typeface="Wingdings" panose="05000000000000000000" pitchFamily="2" charset="2"/>
              <a:buChar char="§"/>
            </a:pPr>
            <a:r>
              <a:rPr lang="en-GB" sz="2000" kern="0" dirty="0">
                <a:solidFill>
                  <a:srgbClr val="878685">
                    <a:lumMod val="50000"/>
                  </a:srgbClr>
                </a:solidFill>
                <a:latin typeface="Arial" panose="020B0604020202020204" pitchFamily="34" charset="0"/>
                <a:cs typeface="Arial" panose="020B0604020202020204" pitchFamily="34" charset="0"/>
              </a:rPr>
              <a:t>Citizen science, Responsible Research &amp; Innovation </a:t>
            </a:r>
          </a:p>
          <a:p>
            <a:pPr marL="265113" indent="-265113">
              <a:spcAft>
                <a:spcPts val="600"/>
              </a:spcAft>
              <a:buClr>
                <a:srgbClr val="FBC400"/>
              </a:buClr>
              <a:buFont typeface="Wingdings" panose="05000000000000000000" pitchFamily="2" charset="2"/>
              <a:buChar char="§"/>
            </a:pPr>
            <a:r>
              <a:rPr lang="en-GB" sz="2000" kern="0" dirty="0">
                <a:solidFill>
                  <a:srgbClr val="878685">
                    <a:lumMod val="50000"/>
                  </a:srgbClr>
                </a:solidFill>
                <a:latin typeface="Arial" panose="020B0604020202020204" pitchFamily="34" charset="0"/>
                <a:cs typeface="Arial" panose="020B0604020202020204" pitchFamily="34" charset="0"/>
              </a:rPr>
              <a:t>Gender equality</a:t>
            </a:r>
            <a:endParaRPr lang="de-DE" sz="2000" kern="0" dirty="0">
              <a:solidFill>
                <a:srgbClr val="878685">
                  <a:lumMod val="50000"/>
                </a:srgbClr>
              </a:solidFill>
              <a:latin typeface="Arial" panose="020B0604020202020204" pitchFamily="34" charset="0"/>
              <a:cs typeface="Arial" panose="020B0604020202020204" pitchFamily="34" charset="0"/>
            </a:endParaRPr>
          </a:p>
        </p:txBody>
      </p:sp>
      <p:cxnSp>
        <p:nvCxnSpPr>
          <p:cNvPr id="18" name="Straight Connector 17"/>
          <p:cNvCxnSpPr/>
          <p:nvPr/>
        </p:nvCxnSpPr>
        <p:spPr bwMode="auto">
          <a:xfrm>
            <a:off x="6222300" y="2060848"/>
            <a:ext cx="0" cy="4104456"/>
          </a:xfrm>
          <a:prstGeom prst="line">
            <a:avLst/>
          </a:prstGeom>
          <a:ln w="12700">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2039749" y="5518974"/>
            <a:ext cx="3997273" cy="646331"/>
          </a:xfrm>
          <a:prstGeom prst="rect">
            <a:avLst/>
          </a:prstGeom>
        </p:spPr>
        <p:txBody>
          <a:bodyPr wrap="square">
            <a:spAutoFit/>
          </a:bodyPr>
          <a:lstStyle/>
          <a:p>
            <a:pPr>
              <a:spcBef>
                <a:spcPts val="1200"/>
              </a:spcBef>
              <a:buClr>
                <a:schemeClr val="tx2"/>
              </a:buClr>
            </a:pPr>
            <a:r>
              <a:rPr lang="en-GB" dirty="0">
                <a:solidFill>
                  <a:schemeClr val="accent6"/>
                </a:solidFill>
                <a:latin typeface="Arial" panose="020B0604020202020204" pitchFamily="34" charset="0"/>
                <a:cs typeface="Arial" panose="020B0604020202020204" pitchFamily="34" charset="0"/>
              </a:rPr>
              <a:t>Common understanding: At least 3.3 % of Horizon Europe budget</a:t>
            </a:r>
          </a:p>
        </p:txBody>
      </p:sp>
    </p:spTree>
    <p:extLst>
      <p:ext uri="{BB962C8B-B14F-4D97-AF65-F5344CB8AC3E}">
        <p14:creationId xmlns:p14="http://schemas.microsoft.com/office/powerpoint/2010/main" val="1043576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2036894" y="659307"/>
            <a:ext cx="8604448"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GB" kern="0" dirty="0">
                <a:solidFill>
                  <a:schemeClr val="accent6"/>
                </a:solidFill>
                <a:cs typeface="Arial" panose="020B0604020202020204" pitchFamily="34" charset="0"/>
              </a:rPr>
              <a:t>Have your say on Horizon Europe!</a:t>
            </a: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5" name="Content Placeholder 2"/>
          <p:cNvSpPr txBox="1">
            <a:spLocks/>
          </p:cNvSpPr>
          <p:nvPr/>
        </p:nvSpPr>
        <p:spPr>
          <a:xfrm>
            <a:off x="1566041" y="1650124"/>
            <a:ext cx="8706816" cy="487522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pPr>
            <a:endParaRPr lang="fr-BE"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a:spcAft>
                <a:spcPts val="1200"/>
              </a:spcAft>
              <a:buClr>
                <a:schemeClr val="tx1"/>
              </a:buClr>
            </a:pPr>
            <a:endParaRPr lang="fr-BE"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a:spcAft>
                <a:spcPts val="1200"/>
              </a:spcAft>
              <a:buClr>
                <a:schemeClr val="tx1"/>
              </a:buClr>
            </a:pPr>
            <a:r>
              <a:rPr lang="fr-BE" i="0" dirty="0">
                <a:solidFill>
                  <a:schemeClr val="accent6"/>
                </a:solidFill>
                <a:latin typeface="Verdana" panose="020B0604030504040204" pitchFamily="34" charset="0"/>
                <a:ea typeface="Verdana" panose="020B0604030504040204" pitchFamily="34" charset="0"/>
                <a:cs typeface="Verdana" panose="020B0604030504040204" pitchFamily="34" charset="0"/>
              </a:rPr>
              <a:t>Public consultation on </a:t>
            </a:r>
            <a:r>
              <a:rPr lang="en-US" i="0" dirty="0">
                <a:solidFill>
                  <a:schemeClr val="accent6"/>
                </a:solidFill>
                <a:latin typeface="Verdana" panose="020B0604030504040204" pitchFamily="34" charset="0"/>
                <a:ea typeface="Verdana" panose="020B0604030504040204" pitchFamily="34" charset="0"/>
                <a:cs typeface="Verdana" panose="020B0604030504040204" pitchFamily="34" charset="0"/>
              </a:rPr>
              <a:t>future objectives for EU-funded research and innovation (</a:t>
            </a:r>
            <a:r>
              <a:rPr lang="fr-BE" i="0" dirty="0">
                <a:solidFill>
                  <a:schemeClr val="accent6"/>
                </a:solidFill>
                <a:latin typeface="Verdana" panose="020B0604030504040204" pitchFamily="34" charset="0"/>
                <a:ea typeface="Verdana" panose="020B0604030504040204" pitchFamily="34" charset="0"/>
                <a:cs typeface="Verdana" panose="020B0604030504040204" pitchFamily="34" charset="0"/>
              </a:rPr>
              <a:t>open till 4 </a:t>
            </a:r>
            <a:r>
              <a:rPr lang="fr-BE" i="0" dirty="0" err="1">
                <a:solidFill>
                  <a:schemeClr val="accent6"/>
                </a:solidFill>
                <a:latin typeface="Verdana" panose="020B0604030504040204" pitchFamily="34" charset="0"/>
                <a:ea typeface="Verdana" panose="020B0604030504040204" pitchFamily="34" charset="0"/>
                <a:cs typeface="Verdana" panose="020B0604030504040204" pitchFamily="34" charset="0"/>
              </a:rPr>
              <a:t>October</a:t>
            </a:r>
            <a:r>
              <a:rPr lang="fr-BE" i="0" dirty="0">
                <a:solidFill>
                  <a:schemeClr val="accent6"/>
                </a:solidFill>
                <a:latin typeface="Verdana" panose="020B0604030504040204" pitchFamily="34" charset="0"/>
                <a:ea typeface="Verdana" panose="020B0604030504040204" pitchFamily="34" charset="0"/>
                <a:cs typeface="Verdana" panose="020B0604030504040204" pitchFamily="34" charset="0"/>
              </a:rPr>
              <a:t> 2019)</a:t>
            </a:r>
          </a:p>
          <a:p>
            <a:pPr marL="0" indent="0">
              <a:spcAft>
                <a:spcPts val="1200"/>
              </a:spcAft>
              <a:buClr>
                <a:schemeClr val="tx1"/>
              </a:buClr>
              <a:buNone/>
            </a:pPr>
            <a:r>
              <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hlinkClick r:id="rId3"/>
              </a:rPr>
              <a:t>https://ec.europa.eu/eusurvey/runner/HorizonEurope_Codesign_2021-2024</a:t>
            </a:r>
            <a:endParaRPr lang="en-GB"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200"/>
              </a:spcAft>
              <a:buClr>
                <a:schemeClr val="tx1"/>
              </a:buClr>
              <a:buNone/>
            </a:pPr>
            <a:endPar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200"/>
              </a:spcAft>
              <a:buClr>
                <a:schemeClr val="tx1"/>
              </a:buClr>
              <a:buNone/>
            </a:pPr>
            <a:endPar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4367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txBox="1">
            <a:spLocks noChangeArrowheads="1"/>
          </p:cNvSpPr>
          <p:nvPr/>
        </p:nvSpPr>
        <p:spPr bwMode="auto">
          <a:xfrm>
            <a:off x="1919289" y="4581525"/>
            <a:ext cx="8137525" cy="107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F5494"/>
              </a:buClr>
              <a:buSzPct val="120000"/>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Char char="•"/>
              <a:tabLst>
                <a:tab pos="7623175" algn="l"/>
              </a:tabLst>
              <a:defRPr sz="2000" b="1">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lgn="ctr" eaLnBrk="1" hangingPunct="1">
              <a:lnSpc>
                <a:spcPct val="90000"/>
              </a:lnSpc>
              <a:buNone/>
            </a:pPr>
            <a:endParaRPr lang="en-GB" altLang="en-US" sz="2800" kern="0" dirty="0"/>
          </a:p>
        </p:txBody>
      </p:sp>
      <p:sp>
        <p:nvSpPr>
          <p:cNvPr id="4" name="Rectangle 5"/>
          <p:cNvSpPr>
            <a:spLocks noGrp="1" noChangeArrowheads="1"/>
          </p:cNvSpPr>
          <p:nvPr>
            <p:ph type="title"/>
          </p:nvPr>
        </p:nvSpPr>
        <p:spPr/>
        <p:txBody>
          <a:bodyPr/>
          <a:lstStyle/>
          <a:p>
            <a:pPr indent="0" eaLnBrk="1" hangingPunct="1">
              <a:lnSpc>
                <a:spcPct val="115000"/>
              </a:lnSpc>
            </a:pPr>
            <a:br>
              <a:rPr lang="fr-BE" altLang="en-US" dirty="0">
                <a:solidFill>
                  <a:srgbClr val="FF9900"/>
                </a:solidFill>
              </a:rPr>
            </a:br>
            <a:r>
              <a:rPr lang="fr-BE" altLang="en-US" dirty="0" err="1">
                <a:solidFill>
                  <a:schemeClr val="accent6"/>
                </a:solidFill>
              </a:rPr>
              <a:t>Further</a:t>
            </a:r>
            <a:r>
              <a:rPr lang="fr-BE" altLang="en-US" dirty="0">
                <a:solidFill>
                  <a:schemeClr val="accent6"/>
                </a:solidFill>
              </a:rPr>
              <a:t> information Horizon 2020</a:t>
            </a:r>
            <a:br>
              <a:rPr lang="en-US" altLang="en-US" dirty="0"/>
            </a:br>
            <a:r>
              <a:rPr lang="en-GB" altLang="en-US" dirty="0"/>
              <a:t> </a:t>
            </a:r>
            <a:endParaRPr lang="en-US" altLang="en-US" dirty="0"/>
          </a:p>
        </p:txBody>
      </p:sp>
      <p:sp>
        <p:nvSpPr>
          <p:cNvPr id="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endParaRPr lang="en-GB" altLang="en-US" sz="1400" b="0" dirty="0">
              <a:solidFill>
                <a:schemeClr val="tx1"/>
              </a:solidFill>
              <a:latin typeface="Arial" charset="0"/>
            </a:endParaRPr>
          </a:p>
        </p:txBody>
      </p:sp>
      <p:sp>
        <p:nvSpPr>
          <p:cNvPr id="5" name="Rectangle 8"/>
          <p:cNvSpPr>
            <a:spLocks noGrp="1" noChangeArrowheads="1"/>
          </p:cNvSpPr>
          <p:nvPr>
            <p:ph type="body" sz="quarter" idx="14"/>
          </p:nvPr>
        </p:nvSpPr>
        <p:spPr/>
        <p:txBody>
          <a:bodyPr wrap="square">
            <a:spAutoFit/>
          </a:bodyPr>
          <a:lstStyle/>
          <a:p>
            <a:pPr indent="0">
              <a:buNone/>
            </a:pPr>
            <a:r>
              <a:rPr lang="en-GB" sz="1200" b="1" i="0" dirty="0"/>
              <a:t>Horizon 2020</a:t>
            </a:r>
            <a:r>
              <a:rPr lang="en-GB" sz="1200" i="0" dirty="0"/>
              <a:t>: </a:t>
            </a:r>
            <a:r>
              <a:rPr lang="en-GB" sz="1200" i="0" u="sng" dirty="0">
                <a:hlinkClick r:id="rId3"/>
              </a:rPr>
              <a:t>http://ec.europa.eu/research/horizon2020/index_en.cfm</a:t>
            </a:r>
            <a:endParaRPr lang="en-GB" sz="1200" i="0" u="sng" dirty="0"/>
          </a:p>
          <a:p>
            <a:pPr indent="0">
              <a:buNone/>
            </a:pPr>
            <a:endParaRPr lang="en-GB" sz="1200" i="0" dirty="0"/>
          </a:p>
          <a:p>
            <a:pPr indent="0">
              <a:buNone/>
            </a:pPr>
            <a:r>
              <a:rPr lang="en-GB" sz="1200" b="1" i="0" dirty="0"/>
              <a:t>Key Enabling Technologies, R&amp;I website : </a:t>
            </a:r>
            <a:r>
              <a:rPr lang="en-GB" sz="1200" i="0" dirty="0">
                <a:hlinkClick r:id="rId4"/>
              </a:rPr>
              <a:t>http://ec.europa.eu/research/industrial_technologies/index_en.cfm</a:t>
            </a:r>
            <a:endParaRPr lang="en-GB" sz="1200" i="0" dirty="0"/>
          </a:p>
          <a:p>
            <a:pPr indent="0">
              <a:buNone/>
            </a:pPr>
            <a:endParaRPr lang="en-GB" sz="1200" i="0" dirty="0"/>
          </a:p>
          <a:p>
            <a:pPr indent="0">
              <a:buNone/>
            </a:pPr>
            <a:r>
              <a:rPr lang="en-GB" sz="1200" b="1" i="0" dirty="0"/>
              <a:t>Participant Portal -</a:t>
            </a:r>
            <a:r>
              <a:rPr lang="en-GB" sz="1200" i="0" dirty="0"/>
              <a:t> Funding Opportunities and support services</a:t>
            </a:r>
          </a:p>
          <a:p>
            <a:pPr indent="0">
              <a:buNone/>
            </a:pPr>
            <a:r>
              <a:rPr lang="en-GB" sz="1200" i="0" u="sng" dirty="0">
                <a:hlinkClick r:id="rId5"/>
              </a:rPr>
              <a:t>http://ec.europa.eu/research/participants/portal/desktop/en/home.html</a:t>
            </a:r>
            <a:r>
              <a:rPr lang="en-GB" sz="1200" i="0" dirty="0"/>
              <a:t> </a:t>
            </a:r>
          </a:p>
          <a:p>
            <a:pPr indent="0">
              <a:buNone/>
            </a:pPr>
            <a:endParaRPr lang="fr-BE" sz="1200" i="0" dirty="0"/>
          </a:p>
          <a:p>
            <a:pPr indent="0">
              <a:spcBef>
                <a:spcPts val="0"/>
              </a:spcBef>
              <a:spcAft>
                <a:spcPts val="0"/>
              </a:spcAft>
              <a:buNone/>
            </a:pPr>
            <a:r>
              <a:rPr lang="fr-BE" sz="1200" b="1" i="0" dirty="0"/>
              <a:t>NMBP </a:t>
            </a:r>
            <a:r>
              <a:rPr lang="fr-BE" sz="1200" b="1" i="0" dirty="0" err="1"/>
              <a:t>Work</a:t>
            </a:r>
            <a:r>
              <a:rPr lang="fr-BE" sz="1200" b="1" i="0" dirty="0"/>
              <a:t> Programme : </a:t>
            </a:r>
          </a:p>
          <a:p>
            <a:pPr indent="0">
              <a:spcBef>
                <a:spcPts val="0"/>
              </a:spcBef>
              <a:spcAft>
                <a:spcPts val="0"/>
              </a:spcAft>
              <a:buNone/>
            </a:pPr>
            <a:r>
              <a:rPr lang="en-GB" sz="1200" i="0" dirty="0">
                <a:solidFill>
                  <a:schemeClr val="tx1"/>
                </a:solidFill>
                <a:hlinkClick r:id="rId6"/>
              </a:rPr>
              <a:t>http://ec.europa.eu/research/participants/data/ref/h2020/wp/2016_2017/main/h2020-wp1617-leit-nmp_en.pdf</a:t>
            </a:r>
            <a:endParaRPr lang="en-GB" sz="1200" i="0" dirty="0">
              <a:solidFill>
                <a:schemeClr val="tx1"/>
              </a:solidFill>
            </a:endParaRPr>
          </a:p>
          <a:p>
            <a:pPr indent="0">
              <a:spcBef>
                <a:spcPts val="0"/>
              </a:spcBef>
              <a:spcAft>
                <a:spcPts val="600"/>
              </a:spcAft>
              <a:buNone/>
            </a:pPr>
            <a:r>
              <a:rPr lang="en-GB" sz="1200" i="0" dirty="0">
                <a:solidFill>
                  <a:schemeClr val="tx1"/>
                </a:solidFill>
                <a:hlinkClick r:id="rId7"/>
              </a:rPr>
              <a:t>http://ec.europa.eu/research/participants/data/ref/h2020/wp/2016_2017/main/h2020-wp1617-focus_en.pdf</a:t>
            </a:r>
            <a:r>
              <a:rPr lang="en-GB" sz="1200" i="0" dirty="0">
                <a:solidFill>
                  <a:schemeClr val="tx1"/>
                </a:solidFill>
              </a:rPr>
              <a:t> (cross-cutting - focus areas)</a:t>
            </a:r>
            <a:endParaRPr lang="fr-BE" sz="1200" i="0" dirty="0"/>
          </a:p>
          <a:p>
            <a:pPr indent="0">
              <a:buNone/>
            </a:pPr>
            <a:r>
              <a:rPr lang="fr-BE" sz="1200" b="1" i="0" dirty="0"/>
              <a:t>National Contact Points in </a:t>
            </a:r>
            <a:r>
              <a:rPr lang="fr-BE" sz="1200" b="1" i="0" dirty="0" err="1"/>
              <a:t>your</a:t>
            </a:r>
            <a:r>
              <a:rPr lang="fr-BE" sz="1200" b="1" i="0" dirty="0"/>
              <a:t> country (</a:t>
            </a:r>
            <a:r>
              <a:rPr lang="fr-BE" sz="1200" b="1" i="0" u="sng" dirty="0"/>
              <a:t>NMP</a:t>
            </a:r>
            <a:r>
              <a:rPr lang="fr-BE" sz="1200" b="1" i="0" dirty="0"/>
              <a:t>) </a:t>
            </a:r>
            <a:r>
              <a:rPr lang="fr-BE" sz="1200" i="0" dirty="0">
                <a:hlinkClick r:id="rId8"/>
              </a:rPr>
              <a:t>http://ec.europa.eu/research/participants/portal/desktop/en/support/national_contact_points.html#c,contact=country/sbg//1/1/0&amp;+person.last_name/desc</a:t>
            </a:r>
            <a:endParaRPr lang="fr-BE" sz="1200" i="0" dirty="0"/>
          </a:p>
          <a:p>
            <a:pPr indent="0">
              <a:buNone/>
            </a:pPr>
            <a:endParaRPr lang="fr-BE" sz="1200" i="0" dirty="0"/>
          </a:p>
          <a:p>
            <a:pPr indent="0">
              <a:buNone/>
            </a:pPr>
            <a:r>
              <a:rPr lang="fr-BE" sz="1200" b="1" i="0" dirty="0"/>
              <a:t>National Contact Points </a:t>
            </a:r>
            <a:r>
              <a:rPr lang="fr-BE" sz="1200" b="1" i="0" dirty="0" err="1"/>
              <a:t>website</a:t>
            </a:r>
            <a:r>
              <a:rPr lang="fr-BE" sz="1200" b="1" i="0" dirty="0"/>
              <a:t> </a:t>
            </a:r>
            <a:r>
              <a:rPr lang="fr-BE" sz="1200" i="0" dirty="0"/>
              <a:t>- </a:t>
            </a:r>
            <a:r>
              <a:rPr lang="fr-BE" sz="1200" i="0" dirty="0" err="1"/>
              <a:t>webinars</a:t>
            </a:r>
            <a:r>
              <a:rPr lang="fr-BE" sz="1200" i="0" dirty="0"/>
              <a:t>, </a:t>
            </a:r>
            <a:r>
              <a:rPr lang="fr-BE" sz="1200" i="0" dirty="0" err="1"/>
              <a:t>presentations</a:t>
            </a:r>
            <a:r>
              <a:rPr lang="fr-BE" sz="1200" i="0" dirty="0"/>
              <a:t>, guidance : </a:t>
            </a:r>
            <a:r>
              <a:rPr lang="fr-BE" sz="1200" i="0" dirty="0">
                <a:hlinkClick r:id="rId9"/>
              </a:rPr>
              <a:t>http://www.nmpteam.eu/</a:t>
            </a:r>
            <a:endParaRPr lang="fr-BE" sz="1200" i="0" dirty="0"/>
          </a:p>
          <a:p>
            <a:pPr indent="0">
              <a:buNone/>
            </a:pPr>
            <a:endParaRPr lang="fr-BE" sz="1200" i="0" dirty="0"/>
          </a:p>
          <a:p>
            <a:pPr indent="0">
              <a:buNone/>
            </a:pPr>
            <a:r>
              <a:rPr lang="fr-BE" sz="1200" b="1" i="0" dirty="0" err="1"/>
              <a:t>Research</a:t>
            </a:r>
            <a:r>
              <a:rPr lang="fr-BE" sz="1200" b="1" i="0" dirty="0"/>
              <a:t> </a:t>
            </a:r>
            <a:r>
              <a:rPr lang="fr-BE" sz="1200" b="1" i="0" dirty="0" err="1"/>
              <a:t>Enquiry</a:t>
            </a:r>
            <a:r>
              <a:rPr lang="fr-BE" sz="1200" b="1" i="0" dirty="0"/>
              <a:t> Service: </a:t>
            </a:r>
            <a:r>
              <a:rPr lang="fr-BE" sz="1200" i="0" dirty="0">
                <a:hlinkClick r:id="rId10"/>
              </a:rPr>
              <a:t>http://ec.europa.eu/research/index.cfm?pg=enquiries</a:t>
            </a:r>
            <a:endParaRPr lang="fr-BE" sz="1200" i="0" dirty="0"/>
          </a:p>
          <a:p>
            <a:pPr indent="0">
              <a:buNone/>
            </a:pPr>
            <a:endParaRPr lang="fr-BE" sz="1200" i="0" dirty="0"/>
          </a:p>
          <a:p>
            <a:pPr indent="0">
              <a:buNone/>
            </a:pPr>
            <a:r>
              <a:rPr lang="fr-BE" sz="1200" b="1" i="0" dirty="0"/>
              <a:t>CORDIS </a:t>
            </a:r>
            <a:r>
              <a:rPr lang="fr-BE" sz="1200" b="1" i="0" dirty="0" err="1"/>
              <a:t>database</a:t>
            </a:r>
            <a:r>
              <a:rPr lang="fr-BE" sz="1200" b="1" i="0" dirty="0"/>
              <a:t> </a:t>
            </a:r>
            <a:r>
              <a:rPr lang="fr-BE" sz="1200" b="1" i="0" dirty="0" err="1"/>
              <a:t>with</a:t>
            </a:r>
            <a:r>
              <a:rPr lang="fr-BE" sz="1200" b="1" i="0" dirty="0"/>
              <a:t> EU </a:t>
            </a:r>
            <a:r>
              <a:rPr lang="fr-BE" sz="1200" b="1" i="0" dirty="0" err="1"/>
              <a:t>funded</a:t>
            </a:r>
            <a:r>
              <a:rPr lang="fr-BE" sz="1200" b="1" i="0" dirty="0"/>
              <a:t> </a:t>
            </a:r>
            <a:r>
              <a:rPr lang="fr-BE" sz="1200" b="1" i="0" dirty="0" err="1"/>
              <a:t>research</a:t>
            </a:r>
            <a:r>
              <a:rPr lang="fr-BE" sz="1200" b="1" i="0" dirty="0"/>
              <a:t> </a:t>
            </a:r>
            <a:r>
              <a:rPr lang="fr-BE" sz="1200" b="1" i="0" dirty="0" err="1"/>
              <a:t>projects</a:t>
            </a:r>
            <a:r>
              <a:rPr lang="fr-BE" sz="1200" b="1" i="0" dirty="0"/>
              <a:t> : </a:t>
            </a:r>
            <a:r>
              <a:rPr lang="fr-BE" sz="1200" i="0" dirty="0">
                <a:hlinkClick r:id="rId11"/>
              </a:rPr>
              <a:t>http://cordis.europa.eu/projects/home_en.html</a:t>
            </a:r>
            <a:endParaRPr lang="fr-BE" sz="1200" i="0" dirty="0"/>
          </a:p>
          <a:p>
            <a:pPr indent="0">
              <a:buNone/>
            </a:pPr>
            <a:endParaRPr lang="en-GB" sz="2000" i="0" dirty="0"/>
          </a:p>
        </p:txBody>
      </p:sp>
    </p:spTree>
    <p:extLst>
      <p:ext uri="{BB962C8B-B14F-4D97-AF65-F5344CB8AC3E}">
        <p14:creationId xmlns:p14="http://schemas.microsoft.com/office/powerpoint/2010/main" val="3938989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314" t="38687" r="2159"/>
          <a:stretch/>
        </p:blipFill>
        <p:spPr>
          <a:xfrm>
            <a:off x="2045264" y="3163060"/>
            <a:ext cx="3121190" cy="2705404"/>
          </a:xfrm>
          <a:prstGeom prst="rect">
            <a:avLst/>
          </a:prstGeom>
        </p:spPr>
      </p:pic>
      <p:sp>
        <p:nvSpPr>
          <p:cNvPr id="9" name="Title 1"/>
          <p:cNvSpPr txBox="1">
            <a:spLocks/>
          </p:cNvSpPr>
          <p:nvPr/>
        </p:nvSpPr>
        <p:spPr>
          <a:xfrm>
            <a:off x="1765737" y="494268"/>
            <a:ext cx="822960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spcBef>
                <a:spcPts val="600"/>
              </a:spcBef>
            </a:pPr>
            <a:r>
              <a:rPr lang="en-GB" kern="0" dirty="0">
                <a:solidFill>
                  <a:schemeClr val="accent6"/>
                </a:solidFill>
              </a:rPr>
              <a:t>Horizon Europe - keep up to date via:</a:t>
            </a:r>
            <a:br>
              <a:rPr lang="en-GB" kern="0" dirty="0">
                <a:solidFill>
                  <a:schemeClr val="accent6"/>
                </a:solidFill>
              </a:rPr>
            </a:br>
            <a:endParaRPr lang="en-GB" kern="0" dirty="0">
              <a:solidFill>
                <a:schemeClr val="accent6"/>
              </a:solidFill>
              <a:latin typeface="Arial" panose="020B0604020202020204" pitchFamily="34" charset="0"/>
              <a:cs typeface="Arial" panose="020B0604020202020204" pitchFamily="34" charset="0"/>
            </a:endParaRPr>
          </a:p>
        </p:txBody>
      </p:sp>
      <p:sp>
        <p:nvSpPr>
          <p:cNvPr id="10" name="ZoneTexte 3">
            <a:extLst>
              <a:ext uri="{FF2B5EF4-FFF2-40B4-BE49-F238E27FC236}">
                <a16:creationId xmlns:a16="http://schemas.microsoft.com/office/drawing/2014/main" id="{B969661B-3076-47BB-8A5A-6A9267B54BBF}"/>
              </a:ext>
            </a:extLst>
          </p:cNvPr>
          <p:cNvSpPr txBox="1"/>
          <p:nvPr/>
        </p:nvSpPr>
        <p:spPr>
          <a:xfrm>
            <a:off x="2045264" y="1796624"/>
            <a:ext cx="8604448" cy="1200329"/>
          </a:xfrm>
          <a:prstGeom prst="rect">
            <a:avLst/>
          </a:prstGeom>
          <a:noFill/>
        </p:spPr>
        <p:txBody>
          <a:bodyPr wrap="square" rtlCol="0">
            <a:spAutoFit/>
          </a:bodyPr>
          <a:lstStyle/>
          <a:p>
            <a:r>
              <a:rPr lang="en-GB" i="1" dirty="0">
                <a:solidFill>
                  <a:schemeClr val="accent3"/>
                </a:solidFill>
                <a:latin typeface="+mj-lt"/>
                <a:hlinkClick r:id="rId4"/>
              </a:rPr>
              <a:t>@Moedas</a:t>
            </a:r>
            <a:r>
              <a:rPr lang="en-GB" i="1" dirty="0">
                <a:solidFill>
                  <a:schemeClr val="accent3"/>
                </a:solidFill>
                <a:latin typeface="+mj-lt"/>
              </a:rPr>
              <a:t> </a:t>
            </a:r>
            <a:r>
              <a:rPr lang="en-GB" i="1" dirty="0">
                <a:solidFill>
                  <a:schemeClr val="accent3"/>
                </a:solidFill>
                <a:latin typeface="+mj-lt"/>
                <a:hlinkClick r:id="rId5"/>
              </a:rPr>
              <a:t>@</a:t>
            </a:r>
            <a:r>
              <a:rPr lang="en-GB" i="1" dirty="0" err="1">
                <a:solidFill>
                  <a:schemeClr val="accent3"/>
                </a:solidFill>
                <a:latin typeface="+mj-lt"/>
                <a:hlinkClick r:id="rId5"/>
              </a:rPr>
              <a:t>EUScienceInnov</a:t>
            </a:r>
            <a:r>
              <a:rPr lang="en-GB" i="1" dirty="0">
                <a:solidFill>
                  <a:schemeClr val="accent3"/>
                </a:solidFill>
                <a:latin typeface="+mj-lt"/>
              </a:rPr>
              <a:t> </a:t>
            </a:r>
            <a:r>
              <a:rPr lang="en-GB" i="1" dirty="0">
                <a:solidFill>
                  <a:schemeClr val="accent3"/>
                </a:solidFill>
                <a:latin typeface="+mj-lt"/>
                <a:hlinkClick r:id="rId6"/>
              </a:rPr>
              <a:t>@EU_H2020</a:t>
            </a:r>
            <a:r>
              <a:rPr lang="en-GB" i="1" dirty="0">
                <a:solidFill>
                  <a:schemeClr val="accent3"/>
                </a:solidFill>
                <a:latin typeface="+mj-lt"/>
              </a:rPr>
              <a:t> </a:t>
            </a:r>
            <a:r>
              <a:rPr lang="en-GB" i="1" dirty="0">
                <a:solidFill>
                  <a:schemeClr val="accent3"/>
                </a:solidFill>
                <a:latin typeface="+mj-lt"/>
                <a:hlinkClick r:id="rId7"/>
              </a:rPr>
              <a:t>@</a:t>
            </a:r>
            <a:r>
              <a:rPr lang="en-GB" i="1" dirty="0" err="1">
                <a:solidFill>
                  <a:schemeClr val="accent3"/>
                </a:solidFill>
                <a:latin typeface="+mj-lt"/>
                <a:hlinkClick r:id="rId7"/>
              </a:rPr>
              <a:t>HorizonMagEU</a:t>
            </a:r>
            <a:r>
              <a:rPr lang="en-GB" i="1" dirty="0">
                <a:solidFill>
                  <a:schemeClr val="accent3"/>
                </a:solidFill>
                <a:latin typeface="+mj-lt"/>
              </a:rPr>
              <a:t> </a:t>
            </a:r>
          </a:p>
          <a:p>
            <a:pPr>
              <a:defRPr/>
            </a:pPr>
            <a:endParaRPr lang="en-GB" i="1" dirty="0">
              <a:solidFill>
                <a:schemeClr val="accent3"/>
              </a:solidFill>
              <a:latin typeface="+mj-lt"/>
            </a:endParaRPr>
          </a:p>
          <a:p>
            <a:pPr>
              <a:defRPr/>
            </a:pPr>
            <a:r>
              <a:rPr lang="en-GB" i="1" dirty="0">
                <a:solidFill>
                  <a:schemeClr val="accent3"/>
                </a:solidFill>
                <a:latin typeface="+mj-lt"/>
                <a:hlinkClick r:id="rId8"/>
              </a:rPr>
              <a:t>https://www.facebook.com/EUScienceInnov/</a:t>
            </a:r>
            <a:r>
              <a:rPr lang="en-GB" i="1" dirty="0">
                <a:solidFill>
                  <a:schemeClr val="accent3"/>
                </a:solidFill>
                <a:latin typeface="+mj-lt"/>
              </a:rPr>
              <a:t> </a:t>
            </a:r>
          </a:p>
          <a:p>
            <a:pPr>
              <a:buNone/>
              <a:defRPr/>
            </a:pPr>
            <a:r>
              <a:rPr lang="en-GB" i="1" dirty="0">
                <a:solidFill>
                  <a:schemeClr val="accent3"/>
                </a:solidFill>
                <a:latin typeface="+mj-lt"/>
                <a:hlinkClick r:id="rId9"/>
              </a:rPr>
              <a:t>https://www.facebook.com/cmoedas/</a:t>
            </a:r>
            <a:r>
              <a:rPr lang="en-GB" i="1" dirty="0">
                <a:solidFill>
                  <a:schemeClr val="accent3"/>
                </a:solidFill>
                <a:latin typeface="+mj-lt"/>
              </a:rPr>
              <a:t> </a:t>
            </a:r>
          </a:p>
        </p:txBody>
      </p:sp>
      <p:sp>
        <p:nvSpPr>
          <p:cNvPr id="11" name="TextBox 10"/>
          <p:cNvSpPr txBox="1"/>
          <p:nvPr/>
        </p:nvSpPr>
        <p:spPr>
          <a:xfrm>
            <a:off x="5303912" y="3429000"/>
            <a:ext cx="5688632" cy="2523768"/>
          </a:xfrm>
          <a:prstGeom prst="rect">
            <a:avLst/>
          </a:prstGeom>
          <a:noFill/>
        </p:spPr>
        <p:txBody>
          <a:bodyPr wrap="square" rtlCol="0">
            <a:spAutoFit/>
          </a:bodyPr>
          <a:lstStyle/>
          <a:p>
            <a:pPr>
              <a:spcBef>
                <a:spcPts val="2400"/>
              </a:spcBef>
              <a:spcAft>
                <a:spcPts val="600"/>
              </a:spcAft>
              <a:defRPr/>
            </a:pPr>
            <a:r>
              <a:rPr lang="en-US" dirty="0">
                <a:solidFill>
                  <a:schemeClr val="accent3"/>
                </a:solidFill>
                <a:latin typeface="+mj-lt"/>
              </a:rPr>
              <a:t>Horizon Europe dedicated website</a:t>
            </a:r>
            <a:br>
              <a:rPr lang="en-US" dirty="0">
                <a:solidFill>
                  <a:schemeClr val="accent3"/>
                </a:solidFill>
                <a:latin typeface="+mj-lt"/>
              </a:rPr>
            </a:br>
            <a:r>
              <a:rPr lang="en-US" i="1" u="sng" dirty="0">
                <a:solidFill>
                  <a:schemeClr val="accent6"/>
                </a:solidFill>
                <a:latin typeface="+mj-lt"/>
                <a:hlinkClick r:id="rId10"/>
              </a:rPr>
              <a:t>http://ec.europa.eu/horizon-europe</a:t>
            </a:r>
            <a:endParaRPr lang="en-GB" i="1" dirty="0">
              <a:solidFill>
                <a:schemeClr val="accent6"/>
              </a:solidFill>
              <a:latin typeface="+mj-lt"/>
            </a:endParaRPr>
          </a:p>
          <a:p>
            <a:pPr>
              <a:spcBef>
                <a:spcPts val="1200"/>
              </a:spcBef>
              <a:spcAft>
                <a:spcPts val="600"/>
              </a:spcAft>
              <a:defRPr/>
            </a:pPr>
            <a:r>
              <a:rPr lang="en-GB" dirty="0">
                <a:solidFill>
                  <a:schemeClr val="accent3"/>
                </a:solidFill>
                <a:latin typeface="+mj-lt"/>
              </a:rPr>
              <a:t>European Innovation Council</a:t>
            </a:r>
            <a:br>
              <a:rPr lang="en-GB" dirty="0">
                <a:solidFill>
                  <a:schemeClr val="accent3"/>
                </a:solidFill>
                <a:latin typeface="+mj-lt"/>
              </a:rPr>
            </a:br>
            <a:r>
              <a:rPr lang="fr-BE" i="1" dirty="0">
                <a:solidFill>
                  <a:srgbClr val="000000"/>
                </a:solidFill>
                <a:latin typeface="+mj-lt"/>
                <a:hlinkClick r:id="rId11"/>
              </a:rPr>
              <a:t>http://ec.europa.eu/research/eic</a:t>
            </a:r>
            <a:endParaRPr lang="fr-BE" i="1" dirty="0">
              <a:solidFill>
                <a:srgbClr val="000000"/>
              </a:solidFill>
              <a:latin typeface="+mj-lt"/>
            </a:endParaRPr>
          </a:p>
          <a:p>
            <a:pPr>
              <a:spcBef>
                <a:spcPts val="1200"/>
              </a:spcBef>
              <a:defRPr/>
            </a:pPr>
            <a:r>
              <a:rPr lang="fr-BE" dirty="0">
                <a:solidFill>
                  <a:schemeClr val="accent3"/>
                </a:solidFill>
                <a:latin typeface="+mj-lt"/>
              </a:rPr>
              <a:t>EU budget for the future</a:t>
            </a:r>
            <a:br>
              <a:rPr lang="fr-BE" dirty="0">
                <a:solidFill>
                  <a:schemeClr val="accent3"/>
                </a:solidFill>
                <a:latin typeface="+mj-lt"/>
              </a:rPr>
            </a:br>
            <a:r>
              <a:rPr lang="fr-BE" i="1" dirty="0">
                <a:solidFill>
                  <a:schemeClr val="accent3"/>
                </a:solidFill>
                <a:latin typeface="+mj-lt"/>
                <a:hlinkClick r:id="rId12"/>
              </a:rPr>
              <a:t>http://ec.europa.eu/budget/mff/index_en.cfm</a:t>
            </a:r>
            <a:r>
              <a:rPr lang="fr-BE" i="1" dirty="0">
                <a:solidFill>
                  <a:schemeClr val="accent3"/>
                </a:solidFill>
                <a:latin typeface="+mj-lt"/>
              </a:rPr>
              <a:t> </a:t>
            </a:r>
          </a:p>
          <a:p>
            <a:endParaRPr lang="en-GB" sz="2000" dirty="0" err="1">
              <a:solidFill>
                <a:srgbClr val="0F5494"/>
              </a:solidFill>
              <a:latin typeface="+mj-lt"/>
            </a:endParaRPr>
          </a:p>
        </p:txBody>
      </p:sp>
      <p:sp>
        <p:nvSpPr>
          <p:cNvPr id="12" name="TextBox 11"/>
          <p:cNvSpPr txBox="1"/>
          <p:nvPr/>
        </p:nvSpPr>
        <p:spPr>
          <a:xfrm>
            <a:off x="1524000" y="1214349"/>
            <a:ext cx="3059832" cy="400110"/>
          </a:xfrm>
          <a:prstGeom prst="rect">
            <a:avLst/>
          </a:prstGeom>
          <a:solidFill>
            <a:srgbClr val="0F5494"/>
          </a:solidFill>
        </p:spPr>
        <p:txBody>
          <a:bodyPr wrap="square" lIns="0" rtlCol="0" anchor="ctr" anchorCtr="0">
            <a:spAutoFit/>
          </a:bodyPr>
          <a:lstStyle/>
          <a:p>
            <a:pPr marL="612000"/>
            <a:r>
              <a:rPr lang="en-GB" sz="2000" i="1" spc="50" dirty="0">
                <a:solidFill>
                  <a:schemeClr val="bg1"/>
                </a:solidFill>
                <a:latin typeface="Arial" panose="020B0604020202020204" pitchFamily="34" charset="0"/>
                <a:cs typeface="Arial" panose="020B0604020202020204" pitchFamily="34" charset="0"/>
              </a:rPr>
              <a:t>#</a:t>
            </a:r>
            <a:r>
              <a:rPr lang="en-GB" sz="2000" spc="50" dirty="0" err="1">
                <a:solidFill>
                  <a:schemeClr val="bg1"/>
                </a:solidFill>
                <a:latin typeface="Arial" panose="020B0604020202020204" pitchFamily="34" charset="0"/>
                <a:cs typeface="Arial" panose="020B0604020202020204" pitchFamily="34" charset="0"/>
              </a:rPr>
              <a:t>HorizonEU</a:t>
            </a:r>
            <a:endParaRPr lang="en-GB" sz="2000" spc="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68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882870" y="1019347"/>
            <a:ext cx="851338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IE" kern="0" dirty="0">
                <a:solidFill>
                  <a:schemeClr val="accent6"/>
                </a:solidFill>
              </a:rPr>
              <a:t>Fourth Industrial Revolution</a:t>
            </a: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5" name="Content Placeholder 2"/>
          <p:cNvSpPr txBox="1">
            <a:spLocks/>
          </p:cNvSpPr>
          <p:nvPr/>
        </p:nvSpPr>
        <p:spPr>
          <a:xfrm>
            <a:off x="809297" y="2343806"/>
            <a:ext cx="9463560" cy="4181537"/>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0" eaLnBrk="0" hangingPunct="0">
              <a:buClr>
                <a:srgbClr val="0F5494"/>
              </a:buClr>
              <a:buSzPct val="120000"/>
              <a:buFont typeface="Arial" pitchFamily="34" charset="0"/>
              <a:buChar char="•"/>
            </a:pPr>
            <a:r>
              <a:rPr lang="en-GB" i="0" kern="0" dirty="0">
                <a:solidFill>
                  <a:schemeClr val="accent6"/>
                </a:solidFill>
              </a:rPr>
              <a:t>Overcomes borders between physical, digital and biological worlds</a:t>
            </a:r>
          </a:p>
          <a:p>
            <a:pPr marL="0" lvl="0" eaLnBrk="0" hangingPunct="0">
              <a:buClr>
                <a:srgbClr val="0F5494"/>
              </a:buClr>
              <a:buSzPct val="120000"/>
              <a:buFont typeface="Arial" pitchFamily="34" charset="0"/>
              <a:buChar char="•"/>
            </a:pPr>
            <a:r>
              <a:rPr lang="en-GB" i="0" kern="0" dirty="0">
                <a:solidFill>
                  <a:schemeClr val="accent6"/>
                </a:solidFill>
              </a:rPr>
              <a:t>Exponential pace</a:t>
            </a:r>
          </a:p>
          <a:p>
            <a:pPr marL="0" lvl="0" eaLnBrk="0" hangingPunct="0">
              <a:buClr>
                <a:srgbClr val="0F5494"/>
              </a:buClr>
              <a:buSzPct val="120000"/>
              <a:buFont typeface="Arial" pitchFamily="34" charset="0"/>
              <a:buChar char="•"/>
            </a:pPr>
            <a:r>
              <a:rPr lang="en-GB" i="0" kern="0" dirty="0">
                <a:solidFill>
                  <a:schemeClr val="accent6"/>
                </a:solidFill>
              </a:rPr>
              <a:t>Disruptive for industry</a:t>
            </a:r>
          </a:p>
          <a:p>
            <a:pPr marL="0" lvl="0" eaLnBrk="0" hangingPunct="0">
              <a:buClr>
                <a:srgbClr val="0F5494"/>
              </a:buClr>
              <a:buSzPct val="120000"/>
              <a:buFont typeface="Arial" pitchFamily="34" charset="0"/>
              <a:buChar char="•"/>
            </a:pPr>
            <a:r>
              <a:rPr lang="en-GB" i="0" kern="0" dirty="0">
                <a:solidFill>
                  <a:schemeClr val="accent6"/>
                </a:solidFill>
              </a:rPr>
              <a:t>Impacts on life and society</a:t>
            </a:r>
          </a:p>
          <a:p>
            <a:pPr lvl="1" eaLnBrk="0" hangingPunct="0">
              <a:buClr>
                <a:srgbClr val="00AEF0"/>
              </a:buClr>
              <a:buFont typeface="Wingdings" panose="05000000000000000000" pitchFamily="2" charset="2"/>
              <a:buChar char="Ø"/>
              <a:tabLst>
                <a:tab pos="7623175" algn="l"/>
              </a:tabLst>
            </a:pPr>
            <a:r>
              <a:rPr lang="en-GB" sz="2400" b="0" i="1" kern="0" dirty="0">
                <a:solidFill>
                  <a:schemeClr val="accent6"/>
                </a:solidFill>
              </a:rPr>
              <a:t>Klaus Schwab: We live in a time of great promise and great peril</a:t>
            </a:r>
          </a:p>
          <a:p>
            <a:pPr marL="0" indent="0">
              <a:spcAft>
                <a:spcPts val="1200"/>
              </a:spcAft>
              <a:buClr>
                <a:schemeClr val="tx1"/>
              </a:buClr>
              <a:buNone/>
            </a:pPr>
            <a:endParaRPr lang="en-GB"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200"/>
              </a:spcAft>
              <a:buClr>
                <a:schemeClr val="tx1"/>
              </a:buClr>
              <a:buNone/>
            </a:pPr>
            <a:endParaRPr lang="en-US" sz="18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1055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882870" y="1019347"/>
            <a:ext cx="851338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IE" kern="0" dirty="0">
                <a:solidFill>
                  <a:schemeClr val="accent6"/>
                </a:solidFill>
              </a:rPr>
              <a:t>Fourth Industrial Revolution</a:t>
            </a:r>
            <a:br>
              <a:rPr lang="en-IE" kern="0" dirty="0">
                <a:solidFill>
                  <a:schemeClr val="accent6"/>
                </a:solidFill>
              </a:rPr>
            </a:br>
            <a:r>
              <a:rPr lang="en-IE" kern="0" dirty="0">
                <a:solidFill>
                  <a:schemeClr val="accent6"/>
                </a:solidFill>
              </a:rPr>
              <a:t>– the Potential and the Risks</a:t>
            </a:r>
            <a:endParaRPr lang="en-IE" kern="0" dirty="0">
              <a:solidFill>
                <a:schemeClr val="accent6"/>
              </a:solidFill>
              <a:cs typeface="Arial" panose="020B0604020202020204" pitchFamily="34" charset="0"/>
            </a:endParaRPr>
          </a:p>
          <a:p>
            <a:pPr marL="0" indent="0">
              <a:buClr>
                <a:schemeClr val="tx1"/>
              </a:buClr>
            </a:pP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5" name="Content Placeholder 2"/>
          <p:cNvSpPr txBox="1">
            <a:spLocks/>
          </p:cNvSpPr>
          <p:nvPr/>
        </p:nvSpPr>
        <p:spPr>
          <a:xfrm>
            <a:off x="809297" y="2343807"/>
            <a:ext cx="9463560" cy="3699642"/>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0" eaLnBrk="0" hangingPunct="0">
              <a:buClr>
                <a:srgbClr val="0F5494"/>
              </a:buClr>
              <a:buSzPct val="120000"/>
              <a:buFont typeface="Arial" pitchFamily="34" charset="0"/>
              <a:buChar char="•"/>
            </a:pPr>
            <a:r>
              <a:rPr lang="en-GB" i="0" kern="0" dirty="0">
                <a:solidFill>
                  <a:schemeClr val="accent6"/>
                </a:solidFill>
              </a:rPr>
              <a:t>Access to vast range of knowledge and services</a:t>
            </a:r>
          </a:p>
          <a:p>
            <a:pPr marL="0" lvl="0" eaLnBrk="0" hangingPunct="0">
              <a:buClr>
                <a:srgbClr val="0F5494"/>
              </a:buClr>
              <a:buSzPct val="120000"/>
              <a:buFont typeface="Arial" pitchFamily="34" charset="0"/>
              <a:buChar char="•"/>
            </a:pPr>
            <a:r>
              <a:rPr lang="en-GB" i="0" kern="0" dirty="0">
                <a:solidFill>
                  <a:schemeClr val="accent6"/>
                </a:solidFill>
              </a:rPr>
              <a:t>Flexible Production</a:t>
            </a:r>
          </a:p>
          <a:p>
            <a:pPr marL="0" lvl="0" eaLnBrk="0" hangingPunct="0">
              <a:buClr>
                <a:srgbClr val="0F5494"/>
              </a:buClr>
              <a:buSzPct val="120000"/>
              <a:buFont typeface="Arial" pitchFamily="34" charset="0"/>
              <a:buChar char="•"/>
            </a:pPr>
            <a:r>
              <a:rPr lang="en-GB" i="0" kern="0" dirty="0">
                <a:solidFill>
                  <a:schemeClr val="accent6"/>
                </a:solidFill>
              </a:rPr>
              <a:t>Localised, sustainable production</a:t>
            </a:r>
          </a:p>
          <a:p>
            <a:pPr marL="0" lvl="0" eaLnBrk="0" hangingPunct="0">
              <a:buClr>
                <a:srgbClr val="0F5494"/>
              </a:buClr>
              <a:buSzPct val="120000"/>
              <a:buFont typeface="Arial" pitchFamily="34" charset="0"/>
              <a:buChar char="•"/>
            </a:pPr>
            <a:r>
              <a:rPr lang="en-GB" i="0" kern="0" dirty="0">
                <a:solidFill>
                  <a:schemeClr val="accent6"/>
                </a:solidFill>
              </a:rPr>
              <a:t>Opportunities for better jobs</a:t>
            </a:r>
          </a:p>
          <a:p>
            <a:pPr marL="0" lvl="0" eaLnBrk="0" hangingPunct="0">
              <a:buClr>
                <a:srgbClr val="0F5494"/>
              </a:buClr>
              <a:buSzPct val="120000"/>
              <a:buFont typeface="Arial" pitchFamily="34" charset="0"/>
              <a:buChar char="•"/>
            </a:pPr>
            <a:r>
              <a:rPr lang="en-GB" i="0" kern="0" dirty="0">
                <a:solidFill>
                  <a:srgbClr val="FF0000"/>
                </a:solidFill>
              </a:rPr>
              <a:t>Adapting to the rapid transformation</a:t>
            </a:r>
          </a:p>
          <a:p>
            <a:pPr marL="0" lvl="0" eaLnBrk="0" hangingPunct="0">
              <a:buClr>
                <a:srgbClr val="0F5494"/>
              </a:buClr>
              <a:buSzPct val="120000"/>
              <a:buFont typeface="Arial" pitchFamily="34" charset="0"/>
              <a:buChar char="•"/>
            </a:pPr>
            <a:r>
              <a:rPr lang="en-GB" i="0" kern="0" dirty="0">
                <a:solidFill>
                  <a:srgbClr val="FF0000"/>
                </a:solidFill>
              </a:rPr>
              <a:t>Impact on jobs and people</a:t>
            </a:r>
          </a:p>
          <a:p>
            <a:pPr marL="0" lvl="0" eaLnBrk="0" hangingPunct="0">
              <a:buClr>
                <a:srgbClr val="0F5494"/>
              </a:buClr>
              <a:buSzPct val="120000"/>
              <a:buFont typeface="Arial" pitchFamily="34" charset="0"/>
              <a:buChar char="•"/>
            </a:pPr>
            <a:r>
              <a:rPr lang="en-GB" i="0" kern="0" dirty="0">
                <a:solidFill>
                  <a:srgbClr val="FF0000"/>
                </a:solidFill>
              </a:rPr>
              <a:t>Can new jobs compensate for loss of old jobs?</a:t>
            </a:r>
          </a:p>
          <a:p>
            <a:pPr marL="0" lvl="0" eaLnBrk="0" hangingPunct="0">
              <a:buClr>
                <a:srgbClr val="0F5494"/>
              </a:buClr>
              <a:buSzPct val="120000"/>
              <a:buFont typeface="Arial" pitchFamily="34" charset="0"/>
              <a:buChar char="•"/>
            </a:pPr>
            <a:r>
              <a:rPr lang="en-GB" i="0" kern="0" dirty="0">
                <a:solidFill>
                  <a:srgbClr val="FF0000"/>
                </a:solidFill>
              </a:rPr>
              <a:t>Ethics, taxation, …</a:t>
            </a:r>
            <a:endParaRPr lang="en-GB" i="0" kern="0" dirty="0">
              <a:solidFill>
                <a:srgbClr val="0F5494"/>
              </a:solidFill>
            </a:endParaRPr>
          </a:p>
        </p:txBody>
      </p:sp>
    </p:spTree>
    <p:extLst>
      <p:ext uri="{BB962C8B-B14F-4D97-AF65-F5344CB8AC3E}">
        <p14:creationId xmlns:p14="http://schemas.microsoft.com/office/powerpoint/2010/main" val="422271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36894" y="1379388"/>
            <a:ext cx="8208912" cy="500194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1"/>
              </a:buClr>
              <a:buFont typeface="Arial" charset="0"/>
              <a:buChar char="•"/>
            </a:pPr>
            <a:endParaRPr lang="en-US" sz="2000" i="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935422" y="659307"/>
            <a:ext cx="851338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chemeClr val="tx1"/>
              </a:buClr>
            </a:pPr>
            <a:r>
              <a:rPr lang="en-IE" kern="0" dirty="0">
                <a:solidFill>
                  <a:schemeClr val="accent6"/>
                </a:solidFill>
              </a:rPr>
              <a:t>Fourth Industrial Revolution</a:t>
            </a:r>
            <a:br>
              <a:rPr lang="en-IE" kern="0" dirty="0">
                <a:solidFill>
                  <a:schemeClr val="accent6"/>
                </a:solidFill>
              </a:rPr>
            </a:br>
            <a:r>
              <a:rPr lang="en-IE" kern="0" dirty="0">
                <a:solidFill>
                  <a:schemeClr val="accent6"/>
                </a:solidFill>
              </a:rPr>
              <a:t>– the EU Approach</a:t>
            </a:r>
            <a:r>
              <a:rPr lang="en-IE" kern="0" dirty="0">
                <a:solidFill>
                  <a:schemeClr val="accent6"/>
                </a:solidFill>
                <a:cs typeface="Arial" panose="020B0604020202020204" pitchFamily="34" charset="0"/>
              </a:rPr>
              <a:t>					</a:t>
            </a:r>
            <a:endParaRPr lang="en-GB" kern="0" dirty="0">
              <a:solidFill>
                <a:schemeClr val="accent6"/>
              </a:solidFill>
              <a:cs typeface="Arial" panose="020B0604020202020204" pitchFamily="34" charset="0"/>
            </a:endParaRPr>
          </a:p>
        </p:txBody>
      </p:sp>
      <p:sp>
        <p:nvSpPr>
          <p:cNvPr id="5" name="Content Placeholder 2"/>
          <p:cNvSpPr txBox="1">
            <a:spLocks/>
          </p:cNvSpPr>
          <p:nvPr/>
        </p:nvSpPr>
        <p:spPr>
          <a:xfrm>
            <a:off x="907200" y="2099469"/>
            <a:ext cx="9463560" cy="4181537"/>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357188" lvl="0" indent="-357188" eaLnBrk="0" hangingPunct="0">
              <a:buClr>
                <a:srgbClr val="0F5494"/>
              </a:buClr>
              <a:buSzPct val="120000"/>
              <a:buFont typeface="Wingdings" panose="05000000000000000000" pitchFamily="2" charset="2"/>
              <a:buChar char="Ø"/>
            </a:pPr>
            <a:r>
              <a:rPr lang="en-GB" i="0" dirty="0">
                <a:solidFill>
                  <a:schemeClr val="accent6"/>
                </a:solidFill>
              </a:rPr>
              <a:t>Strengthen technology base and innovation capacity of industry</a:t>
            </a:r>
          </a:p>
          <a:p>
            <a:pPr marL="357188" lvl="0" indent="-357188" eaLnBrk="0" hangingPunct="0">
              <a:buClr>
                <a:srgbClr val="0F5494"/>
              </a:buClr>
              <a:buSzPct val="120000"/>
              <a:buFont typeface="Wingdings" panose="05000000000000000000" pitchFamily="2" charset="2"/>
              <a:buChar char="Ø"/>
            </a:pPr>
            <a:r>
              <a:rPr lang="en-GB" i="0" dirty="0">
                <a:solidFill>
                  <a:schemeClr val="accent6"/>
                </a:solidFill>
              </a:rPr>
              <a:t>Industry provides 20% of jobs, generates 80% of exports and is the primary source of private R&amp;D</a:t>
            </a:r>
          </a:p>
          <a:p>
            <a:pPr marL="357188" lvl="0" indent="-357188" eaLnBrk="0" hangingPunct="0">
              <a:buClr>
                <a:srgbClr val="0F5494"/>
              </a:buClr>
              <a:buSzPct val="120000"/>
              <a:buFont typeface="Wingdings" panose="05000000000000000000" pitchFamily="2" charset="2"/>
              <a:buChar char="Ø"/>
            </a:pPr>
            <a:r>
              <a:rPr lang="en-GB" dirty="0">
                <a:solidFill>
                  <a:schemeClr val="accent6"/>
                </a:solidFill>
              </a:rPr>
              <a:t>Digitising European Industry </a:t>
            </a:r>
            <a:r>
              <a:rPr lang="en-GB" i="0" dirty="0">
                <a:solidFill>
                  <a:schemeClr val="accent6"/>
                </a:solidFill>
              </a:rPr>
              <a:t>Initiative, April 2016</a:t>
            </a:r>
          </a:p>
          <a:p>
            <a:pPr marL="357188" lvl="0" indent="-357188" eaLnBrk="0" hangingPunct="0">
              <a:buClr>
                <a:srgbClr val="0F5494"/>
              </a:buClr>
              <a:buSzPct val="120000"/>
              <a:buFont typeface="Wingdings" panose="05000000000000000000" pitchFamily="2" charset="2"/>
              <a:buChar char="Ø"/>
            </a:pPr>
            <a:r>
              <a:rPr lang="en-GB" i="0" dirty="0">
                <a:solidFill>
                  <a:schemeClr val="accent6"/>
                </a:solidFill>
              </a:rPr>
              <a:t>Digital Innovation Hubs, updating digital regulatory framework</a:t>
            </a:r>
          </a:p>
          <a:p>
            <a:pPr marL="357188" lvl="0" indent="-357188" eaLnBrk="0" hangingPunct="0">
              <a:buClr>
                <a:srgbClr val="0F5494"/>
              </a:buClr>
              <a:buSzPct val="120000"/>
              <a:buFont typeface="Wingdings" panose="05000000000000000000" pitchFamily="2" charset="2"/>
              <a:buChar char="Ø"/>
            </a:pPr>
            <a:r>
              <a:rPr lang="fr-BE" i="0" dirty="0">
                <a:solidFill>
                  <a:schemeClr val="accent6"/>
                </a:solidFill>
              </a:rPr>
              <a:t>Horizon 2020 (</a:t>
            </a:r>
            <a:r>
              <a:rPr lang="fr-BE" i="0" dirty="0" err="1">
                <a:solidFill>
                  <a:schemeClr val="accent6"/>
                </a:solidFill>
              </a:rPr>
              <a:t>KETs</a:t>
            </a:r>
            <a:r>
              <a:rPr lang="fr-BE" i="0" dirty="0">
                <a:solidFill>
                  <a:schemeClr val="accent6"/>
                </a:solidFill>
              </a:rPr>
              <a:t>, NMBP programme, </a:t>
            </a:r>
            <a:r>
              <a:rPr lang="fr-BE" i="0" dirty="0" err="1">
                <a:solidFill>
                  <a:schemeClr val="accent6"/>
                </a:solidFill>
              </a:rPr>
              <a:t>cPPPs</a:t>
            </a:r>
            <a:r>
              <a:rPr lang="fr-BE" i="0" dirty="0">
                <a:solidFill>
                  <a:schemeClr val="accent6"/>
                </a:solidFill>
              </a:rPr>
              <a:t>)</a:t>
            </a:r>
          </a:p>
          <a:p>
            <a:pPr marL="357188" lvl="0" indent="-357188" eaLnBrk="0" hangingPunct="0">
              <a:buClr>
                <a:srgbClr val="0F5494"/>
              </a:buClr>
              <a:buSzPct val="120000"/>
              <a:buFont typeface="Wingdings" panose="05000000000000000000" pitchFamily="2" charset="2"/>
              <a:buChar char="Ø"/>
            </a:pPr>
            <a:r>
              <a:rPr lang="fr-BE" i="0" dirty="0">
                <a:solidFill>
                  <a:schemeClr val="accent6"/>
                </a:solidFill>
              </a:rPr>
              <a:t>Horizon Europe (EIC, European </a:t>
            </a:r>
            <a:r>
              <a:rPr lang="fr-BE" i="0" dirty="0" err="1">
                <a:solidFill>
                  <a:schemeClr val="accent6"/>
                </a:solidFill>
              </a:rPr>
              <a:t>Partnerships</a:t>
            </a:r>
            <a:r>
              <a:rPr lang="fr-BE" i="0" dirty="0">
                <a:solidFill>
                  <a:schemeClr val="accent6"/>
                </a:solidFill>
              </a:rPr>
              <a:t>, 15 </a:t>
            </a:r>
            <a:r>
              <a:rPr lang="fr-BE" i="0" dirty="0" err="1">
                <a:solidFill>
                  <a:schemeClr val="accent6"/>
                </a:solidFill>
              </a:rPr>
              <a:t>bn</a:t>
            </a:r>
            <a:r>
              <a:rPr lang="fr-BE" i="0" dirty="0">
                <a:solidFill>
                  <a:schemeClr val="accent6"/>
                </a:solidFill>
              </a:rPr>
              <a:t> for cluster « digital, </a:t>
            </a:r>
            <a:r>
              <a:rPr lang="fr-BE" i="0" dirty="0" err="1">
                <a:solidFill>
                  <a:schemeClr val="accent6"/>
                </a:solidFill>
              </a:rPr>
              <a:t>industry</a:t>
            </a:r>
            <a:r>
              <a:rPr lang="fr-BE" i="0" dirty="0">
                <a:solidFill>
                  <a:schemeClr val="accent6"/>
                </a:solidFill>
              </a:rPr>
              <a:t> and </a:t>
            </a:r>
            <a:r>
              <a:rPr lang="fr-BE" i="0" dirty="0" err="1">
                <a:solidFill>
                  <a:schemeClr val="accent6"/>
                </a:solidFill>
              </a:rPr>
              <a:t>space</a:t>
            </a:r>
            <a:r>
              <a:rPr lang="fr-BE" i="0" dirty="0">
                <a:solidFill>
                  <a:schemeClr val="accent6"/>
                </a:solidFill>
              </a:rPr>
              <a:t> »)</a:t>
            </a:r>
            <a:endParaRPr lang="en-GB" i="0" dirty="0">
              <a:solidFill>
                <a:schemeClr val="accent6"/>
              </a:solidFill>
            </a:endParaRPr>
          </a:p>
          <a:p>
            <a:pPr marL="0" lvl="0" eaLnBrk="0" hangingPunct="0">
              <a:buClr>
                <a:srgbClr val="0F5494"/>
              </a:buClr>
              <a:buSzPct val="120000"/>
              <a:buFont typeface="Arial" pitchFamily="34" charset="0"/>
              <a:buChar char="•"/>
            </a:pPr>
            <a:endParaRPr lang="en-GB" i="0" kern="0" dirty="0">
              <a:solidFill>
                <a:schemeClr val="accent6"/>
              </a:solidFill>
            </a:endParaRPr>
          </a:p>
        </p:txBody>
      </p:sp>
    </p:spTree>
    <p:extLst>
      <p:ext uri="{BB962C8B-B14F-4D97-AF65-F5344CB8AC3E}">
        <p14:creationId xmlns:p14="http://schemas.microsoft.com/office/powerpoint/2010/main" val="191519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44" r="10399"/>
          <a:stretch/>
        </p:blipFill>
        <p:spPr bwMode="auto">
          <a:xfrm>
            <a:off x="1559496" y="1772816"/>
            <a:ext cx="240282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5"/>
          <p:cNvSpPr>
            <a:spLocks noChangeArrowheads="1"/>
          </p:cNvSpPr>
          <p:nvPr/>
        </p:nvSpPr>
        <p:spPr bwMode="auto">
          <a:xfrm>
            <a:off x="1594992" y="4366846"/>
            <a:ext cx="2448272" cy="64633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fontAlgn="base">
              <a:spcBef>
                <a:spcPct val="0"/>
              </a:spcBef>
              <a:spcAft>
                <a:spcPct val="0"/>
              </a:spcAft>
              <a:buClr>
                <a:srgbClr val="FFFFFF"/>
              </a:buClr>
            </a:pPr>
            <a:r>
              <a:rPr lang="en-GB" altLang="fr-FR" sz="1200" b="1" dirty="0">
                <a:solidFill>
                  <a:srgbClr val="000000"/>
                </a:solidFill>
                <a:latin typeface="Verdana" pitchFamily="34" charset="0"/>
              </a:rPr>
              <a:t>Indicative budget: </a:t>
            </a:r>
          </a:p>
          <a:p>
            <a:pPr algn="ctr" fontAlgn="base">
              <a:spcBef>
                <a:spcPct val="0"/>
              </a:spcBef>
              <a:spcAft>
                <a:spcPct val="0"/>
              </a:spcAft>
              <a:buClr>
                <a:srgbClr val="FFFFFF"/>
              </a:buClr>
            </a:pPr>
            <a:r>
              <a:rPr lang="en-GB" altLang="fr-FR" sz="1200" b="1" dirty="0">
                <a:solidFill>
                  <a:srgbClr val="000000"/>
                </a:solidFill>
                <a:latin typeface="Verdana" pitchFamily="34" charset="0"/>
              </a:rPr>
              <a:t>75 billion € *</a:t>
            </a:r>
          </a:p>
          <a:p>
            <a:pPr marL="3175" algn="ctr" eaLnBrk="0" fontAlgn="base" hangingPunct="0">
              <a:spcBef>
                <a:spcPct val="0"/>
              </a:spcBef>
              <a:spcAft>
                <a:spcPct val="0"/>
              </a:spcAft>
              <a:buClr>
                <a:srgbClr val="000000"/>
              </a:buClr>
            </a:pPr>
            <a:endParaRPr lang="en-GB" altLang="fr-FR" sz="1200" b="1" i="1" dirty="0">
              <a:solidFill>
                <a:srgbClr val="009999"/>
              </a:solidFill>
              <a:latin typeface="Verdana" pitchFamily="34" charset="0"/>
            </a:endParaRPr>
          </a:p>
        </p:txBody>
      </p:sp>
      <p:sp>
        <p:nvSpPr>
          <p:cNvPr id="20" name="Rectangle 5"/>
          <p:cNvSpPr>
            <a:spLocks noGrp="1" noChangeArrowheads="1"/>
          </p:cNvSpPr>
          <p:nvPr>
            <p:ph type="title"/>
          </p:nvPr>
        </p:nvSpPr>
        <p:spPr/>
        <p:txBody>
          <a:bodyPr/>
          <a:lstStyle/>
          <a:p>
            <a:pPr marL="1588" indent="0" eaLnBrk="1" hangingPunct="1">
              <a:lnSpc>
                <a:spcPct val="115000"/>
              </a:lnSpc>
            </a:pPr>
            <a:r>
              <a:rPr lang="en-GB" altLang="en-US" sz="3000" dirty="0">
                <a:solidFill>
                  <a:schemeClr val="accent6"/>
                </a:solidFill>
              </a:rPr>
              <a:t>KETs</a:t>
            </a:r>
            <a:r>
              <a:rPr lang="fr-BE" altLang="en-US" sz="3000" dirty="0">
                <a:solidFill>
                  <a:schemeClr val="accent6"/>
                </a:solidFill>
              </a:rPr>
              <a:t> - NMBP in Horizon 2020 </a:t>
            </a:r>
            <a:endParaRPr lang="en-US" altLang="en-US" sz="3000" dirty="0">
              <a:solidFill>
                <a:schemeClr val="accent6"/>
              </a:solidFill>
            </a:endParaRPr>
          </a:p>
        </p:txBody>
      </p:sp>
      <p:sp>
        <p:nvSpPr>
          <p:cNvPr id="51"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fontAlgn="base" hangingPunct="1">
              <a:spcBef>
                <a:spcPct val="0"/>
              </a:spcBef>
              <a:spcAft>
                <a:spcPct val="0"/>
              </a:spcAft>
            </a:pPr>
            <a:endParaRPr lang="en-GB" altLang="en-US" sz="1400" b="0" dirty="0">
              <a:solidFill>
                <a:srgbClr val="000000"/>
              </a:solidFill>
              <a:latin typeface="Arial" charset="0"/>
            </a:endParaRPr>
          </a:p>
        </p:txBody>
      </p:sp>
      <p:sp>
        <p:nvSpPr>
          <p:cNvPr id="2" name="Text Placeholder 1"/>
          <p:cNvSpPr>
            <a:spLocks noGrp="1"/>
          </p:cNvSpPr>
          <p:nvPr>
            <p:ph type="body" sz="quarter" idx="13"/>
          </p:nvPr>
        </p:nvSpPr>
        <p:spPr/>
        <p:txBody>
          <a:bodyPr/>
          <a:lstStyle/>
          <a:p>
            <a:pPr marL="0" indent="0">
              <a:buNone/>
            </a:pPr>
            <a:endParaRPr lang="en-GB" dirty="0"/>
          </a:p>
        </p:txBody>
      </p:sp>
      <p:grpSp>
        <p:nvGrpSpPr>
          <p:cNvPr id="48" name="Group 47"/>
          <p:cNvGrpSpPr/>
          <p:nvPr/>
        </p:nvGrpSpPr>
        <p:grpSpPr>
          <a:xfrm>
            <a:off x="3694570" y="1916833"/>
            <a:ext cx="2761471" cy="3611755"/>
            <a:chOff x="2170569" y="1916832"/>
            <a:chExt cx="2761471" cy="3611755"/>
          </a:xfrm>
        </p:grpSpPr>
        <p:sp>
          <p:nvSpPr>
            <p:cNvPr id="17" name="Rectangle 5"/>
            <p:cNvSpPr>
              <a:spLocks noChangeArrowheads="1"/>
            </p:cNvSpPr>
            <p:nvPr/>
          </p:nvSpPr>
          <p:spPr bwMode="auto">
            <a:xfrm>
              <a:off x="2483768" y="4328258"/>
              <a:ext cx="2448272"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fontAlgn="base">
                <a:spcBef>
                  <a:spcPct val="0"/>
                </a:spcBef>
                <a:spcAft>
                  <a:spcPct val="0"/>
                </a:spcAft>
                <a:buClr>
                  <a:srgbClr val="FFFFFF"/>
                </a:buClr>
              </a:pPr>
              <a:r>
                <a:rPr lang="en-GB" altLang="fr-FR" sz="1200" b="1" dirty="0">
                  <a:solidFill>
                    <a:srgbClr val="000000"/>
                  </a:solidFill>
                  <a:latin typeface="Verdana" pitchFamily="34" charset="0"/>
                </a:rPr>
                <a:t>Indicative Budget:</a:t>
              </a:r>
            </a:p>
            <a:p>
              <a:pPr algn="ctr" fontAlgn="base">
                <a:spcBef>
                  <a:spcPct val="0"/>
                </a:spcBef>
                <a:spcAft>
                  <a:spcPct val="0"/>
                </a:spcAft>
                <a:buClr>
                  <a:srgbClr val="FFFFFF"/>
                </a:buClr>
              </a:pPr>
              <a:r>
                <a:rPr lang="en-GB" altLang="fr-FR" sz="1200" b="1" dirty="0">
                  <a:solidFill>
                    <a:srgbClr val="000000"/>
                  </a:solidFill>
                  <a:latin typeface="Verdana" pitchFamily="34" charset="0"/>
                </a:rPr>
                <a:t>16.5 billion € </a:t>
              </a:r>
            </a:p>
            <a:p>
              <a:pPr algn="ctr" fontAlgn="base">
                <a:spcBef>
                  <a:spcPct val="0"/>
                </a:spcBef>
                <a:spcAft>
                  <a:spcPct val="0"/>
                </a:spcAft>
                <a:buClr>
                  <a:srgbClr val="FFFFFF"/>
                </a:buClr>
              </a:pPr>
              <a:endParaRPr lang="en-GB" altLang="fr-FR" sz="1200" b="1" dirty="0">
                <a:solidFill>
                  <a:srgbClr val="000000"/>
                </a:solidFill>
                <a:latin typeface="Verdana" pitchFamily="34" charset="0"/>
              </a:endParaRPr>
            </a:p>
            <a:p>
              <a:pPr algn="ctr" fontAlgn="base">
                <a:spcBef>
                  <a:spcPct val="0"/>
                </a:spcBef>
                <a:spcAft>
                  <a:spcPct val="0"/>
                </a:spcAft>
                <a:buClr>
                  <a:srgbClr val="FFFFFF"/>
                </a:buClr>
              </a:pPr>
              <a:r>
                <a:rPr lang="en-GB" altLang="fr-FR" sz="1200" b="1" dirty="0">
                  <a:solidFill>
                    <a:srgbClr val="000000"/>
                  </a:solidFill>
                  <a:latin typeface="Verdana" pitchFamily="34" charset="0"/>
                </a:rPr>
                <a:t>Out of it for NMBP:</a:t>
              </a:r>
            </a:p>
            <a:p>
              <a:pPr algn="ctr" fontAlgn="base">
                <a:spcBef>
                  <a:spcPct val="0"/>
                </a:spcBef>
                <a:spcAft>
                  <a:spcPct val="0"/>
                </a:spcAft>
                <a:buClr>
                  <a:srgbClr val="FFFFFF"/>
                </a:buClr>
              </a:pPr>
              <a:r>
                <a:rPr lang="en-GB" altLang="fr-FR" sz="1200" b="1" dirty="0">
                  <a:solidFill>
                    <a:srgbClr val="000000"/>
                  </a:solidFill>
                  <a:latin typeface="Verdana" pitchFamily="34" charset="0"/>
                </a:rPr>
                <a:t>3.8 billion € </a:t>
              </a:r>
            </a:p>
            <a:p>
              <a:pPr algn="ctr" fontAlgn="base">
                <a:spcBef>
                  <a:spcPct val="0"/>
                </a:spcBef>
                <a:spcAft>
                  <a:spcPct val="0"/>
                </a:spcAft>
                <a:buClr>
                  <a:srgbClr val="FFFFFF"/>
                </a:buClr>
              </a:pPr>
              <a:endParaRPr lang="en-GB" altLang="fr-FR" sz="1200" b="1" dirty="0">
                <a:solidFill>
                  <a:srgbClr val="000000"/>
                </a:solidFill>
                <a:latin typeface="Verdana" pitchFamily="34" charset="0"/>
              </a:endParaRPr>
            </a:p>
          </p:txBody>
        </p:sp>
        <p:grpSp>
          <p:nvGrpSpPr>
            <p:cNvPr id="47" name="Group 46"/>
            <p:cNvGrpSpPr/>
            <p:nvPr/>
          </p:nvGrpSpPr>
          <p:grpSpPr>
            <a:xfrm>
              <a:off x="2170569" y="1916832"/>
              <a:ext cx="2645313" cy="2323164"/>
              <a:chOff x="2170569" y="1916832"/>
              <a:chExt cx="2645313" cy="2323164"/>
            </a:xfrm>
          </p:grpSpPr>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569" y="3454473"/>
                <a:ext cx="512990" cy="52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445753" y="1916832"/>
                <a:ext cx="2370129" cy="2323164"/>
                <a:chOff x="3019012" y="2196015"/>
                <a:chExt cx="2777124" cy="2673145"/>
              </a:xfrm>
            </p:grpSpPr>
            <p:sp>
              <p:nvSpPr>
                <p:cNvPr id="5" name="Oval 4"/>
                <p:cNvSpPr/>
                <p:nvPr/>
              </p:nvSpPr>
              <p:spPr>
                <a:xfrm>
                  <a:off x="3019012" y="2196015"/>
                  <a:ext cx="2777124" cy="2673145"/>
                </a:xfrm>
                <a:prstGeom prst="ellipse">
                  <a:avLst/>
                </a:prstGeom>
                <a:solidFill>
                  <a:srgbClr val="009999"/>
                </a:solidFill>
                <a:ln>
                  <a:solidFill>
                    <a:srgbClr val="FF6600"/>
                  </a:solidFill>
                </a:ln>
                <a:effectLst/>
                <a:scene3d>
                  <a:camera prst="orthographicFront">
                    <a:rot lat="0" lon="0" rev="0"/>
                  </a:camera>
                  <a:lightRig rig="chilly" dir="t">
                    <a:rot lat="0" lon="0" rev="18480000"/>
                  </a:lightRig>
                </a:scene3d>
                <a:sp3d prstMaterial="clear">
                  <a:bevelT h="63500"/>
                </a:sp3d>
              </p:spPr>
              <p:txBody>
                <a:bodyPr wrap="none" lIns="0" tIns="0" rIns="0" bIns="0" rtlCol="0" anchor="t" anchorCtr="0">
                  <a:noAutofit/>
                </a:bodyPr>
                <a:lstStyle/>
                <a:p>
                  <a:pPr algn="ctr" defTabSz="457200"/>
                  <a:endParaRPr lang="en-GB" sz="1200" b="1" dirty="0">
                    <a:solidFill>
                      <a:srgbClr val="000000"/>
                    </a:solidFill>
                    <a:latin typeface="Verdana" pitchFamily="34" charset="0"/>
                    <a:ea typeface="Verdana" panose="020B0604030504040204" pitchFamily="34" charset="0"/>
                    <a:cs typeface="Verdana" panose="020B0604030504040204" pitchFamily="34" charset="0"/>
                  </a:endParaRPr>
                </a:p>
              </p:txBody>
            </p:sp>
            <p:sp>
              <p:nvSpPr>
                <p:cNvPr id="6" name="Rounded Rectangle 5"/>
                <p:cNvSpPr/>
                <p:nvPr/>
              </p:nvSpPr>
              <p:spPr>
                <a:xfrm>
                  <a:off x="3316674" y="2783227"/>
                  <a:ext cx="2191956" cy="492144"/>
                </a:xfrm>
                <a:prstGeom prst="roundRect">
                  <a:avLst/>
                </a:prstGeom>
                <a:solidFill>
                  <a:srgbClr val="00B0F0"/>
                </a:solidFill>
                <a:ln>
                  <a:solidFill>
                    <a:schemeClr val="bg1"/>
                  </a:solidFill>
                </a:ln>
                <a:effectLst>
                  <a:outerShdw blurRad="50800" dist="38100" algn="l" rotWithShape="0">
                    <a:prstClr val="black">
                      <a:alpha val="40000"/>
                    </a:prstClr>
                  </a:outerShdw>
                </a:effectLst>
              </p:spPr>
              <p:txBody>
                <a:bodyPr vert="horz" wrap="none" lIns="0" tIns="0" rIns="0" bIns="0" rtlCol="0" anchor="ctr" anchorCtr="0">
                  <a:noAutofit/>
                </a:bodyPr>
                <a:lstStyle/>
                <a:p>
                  <a:pPr algn="ctr" defTabSz="457200" fontAlgn="base">
                    <a:spcBef>
                      <a:spcPct val="0"/>
                    </a:spcBef>
                    <a:spcAft>
                      <a:spcPct val="0"/>
                    </a:spcAft>
                  </a:pPr>
                  <a:r>
                    <a:rPr lang="en-GB" sz="1000" dirty="0">
                      <a:solidFill>
                        <a:srgbClr val="000000"/>
                      </a:solidFill>
                      <a:latin typeface="Verdana" panose="020B0604030504040204" pitchFamily="34" charset="0"/>
                      <a:ea typeface="Verdana" panose="020B0604030504040204" pitchFamily="34" charset="0"/>
                      <a:cs typeface="Verdana" panose="020B0604030504040204" pitchFamily="34" charset="0"/>
                    </a:rPr>
                    <a:t>Leadership in </a:t>
                  </a:r>
                </a:p>
                <a:p>
                  <a:pPr algn="ctr" defTabSz="457200" fontAlgn="base">
                    <a:spcBef>
                      <a:spcPct val="0"/>
                    </a:spcBef>
                    <a:spcAft>
                      <a:spcPct val="0"/>
                    </a:spcAft>
                  </a:pPr>
                  <a:r>
                    <a:rPr lang="en-GB" sz="1000" dirty="0">
                      <a:solidFill>
                        <a:srgbClr val="000000"/>
                      </a:solidFill>
                      <a:latin typeface="Verdana" panose="020B0604030504040204" pitchFamily="34" charset="0"/>
                      <a:ea typeface="Verdana" panose="020B0604030504040204" pitchFamily="34" charset="0"/>
                      <a:cs typeface="Verdana" panose="020B0604030504040204" pitchFamily="34" charset="0"/>
                    </a:rPr>
                    <a:t>enabling and industrial</a:t>
                  </a:r>
                </a:p>
                <a:p>
                  <a:pPr algn="ctr" defTabSz="457200" fontAlgn="base">
                    <a:spcBef>
                      <a:spcPct val="0"/>
                    </a:spcBef>
                    <a:spcAft>
                      <a:spcPct val="0"/>
                    </a:spcAft>
                  </a:pPr>
                  <a:r>
                    <a:rPr lang="en-GB" sz="1000" dirty="0">
                      <a:solidFill>
                        <a:srgbClr val="000000"/>
                      </a:solidFill>
                      <a:latin typeface="Verdana" panose="020B0604030504040204" pitchFamily="34" charset="0"/>
                      <a:ea typeface="Verdana" panose="020B0604030504040204" pitchFamily="34" charset="0"/>
                      <a:cs typeface="Verdana" panose="020B0604030504040204" pitchFamily="34" charset="0"/>
                    </a:rPr>
                    <a:t>technologies </a:t>
                  </a:r>
                  <a:endPar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6"/>
                <p:cNvSpPr/>
                <p:nvPr/>
              </p:nvSpPr>
              <p:spPr>
                <a:xfrm>
                  <a:off x="3316674" y="3356992"/>
                  <a:ext cx="2164107" cy="492144"/>
                </a:xfrm>
                <a:prstGeom prst="roundRect">
                  <a:avLst/>
                </a:prstGeom>
                <a:solidFill>
                  <a:schemeClr val="accent5">
                    <a:lumMod val="90000"/>
                  </a:schemeClr>
                </a:solidFill>
                <a:ln>
                  <a:solidFill>
                    <a:schemeClr val="bg1"/>
                  </a:solidFill>
                </a:ln>
                <a:effectLst>
                  <a:outerShdw blurRad="50800" dist="38100" algn="l" rotWithShape="0">
                    <a:prstClr val="black">
                      <a:alpha val="40000"/>
                    </a:prstClr>
                  </a:outerShdw>
                </a:effectLst>
              </p:spPr>
              <p:txBody>
                <a:bodyPr vert="horz" wrap="square" lIns="0" tIns="0" rIns="0" bIns="0" rtlCol="0" anchor="ctr" anchorCtr="0">
                  <a:noAutofit/>
                </a:bodyPr>
                <a:lstStyle/>
                <a:p>
                  <a:pPr algn="ctr" defTabSz="457200"/>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Access to Risk</a:t>
                  </a:r>
                </a:p>
                <a:p>
                  <a:pPr algn="ctr" defTabSz="457200"/>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Finance</a:t>
                  </a:r>
                </a:p>
              </p:txBody>
            </p:sp>
            <p:sp>
              <p:nvSpPr>
                <p:cNvPr id="8" name="Rounded Rectangle 7"/>
                <p:cNvSpPr/>
                <p:nvPr/>
              </p:nvSpPr>
              <p:spPr>
                <a:xfrm>
                  <a:off x="3316674" y="3933056"/>
                  <a:ext cx="2164107" cy="504057"/>
                </a:xfrm>
                <a:prstGeom prst="roundRect">
                  <a:avLst/>
                </a:prstGeom>
                <a:solidFill>
                  <a:schemeClr val="accent5">
                    <a:lumMod val="90000"/>
                  </a:schemeClr>
                </a:solidFill>
                <a:ln>
                  <a:solidFill>
                    <a:schemeClr val="bg1"/>
                  </a:solidFill>
                </a:ln>
                <a:effectLst>
                  <a:outerShdw blurRad="50800" dist="38100" algn="l" rotWithShape="0">
                    <a:prstClr val="black">
                      <a:alpha val="40000"/>
                    </a:prstClr>
                  </a:outerShdw>
                </a:effectLst>
              </p:spPr>
              <p:txBody>
                <a:bodyPr vert="horz" wrap="square" lIns="0" tIns="0" rIns="0" bIns="0" rtlCol="0" anchor="ctr" anchorCtr="0">
                  <a:noAutofit/>
                </a:bodyPr>
                <a:lstStyle/>
                <a:p>
                  <a:pPr algn="ctr" defTabSz="457200"/>
                  <a:r>
                    <a:rPr lang="en-US" sz="1000" dirty="0">
                      <a:solidFill>
                        <a:srgbClr val="000000"/>
                      </a:solidFill>
                      <a:latin typeface="Verdana" panose="020B0604030504040204" pitchFamily="34" charset="0"/>
                      <a:ea typeface="Verdana" panose="020B0604030504040204" pitchFamily="34" charset="0"/>
                      <a:cs typeface="Verdana" panose="020B0604030504040204" pitchFamily="34" charset="0"/>
                    </a:rPr>
                    <a:t>Innovation to SME</a:t>
                  </a:r>
                </a:p>
              </p:txBody>
            </p:sp>
            <p:sp>
              <p:nvSpPr>
                <p:cNvPr id="9" name="Rectangle 8"/>
                <p:cNvSpPr/>
                <p:nvPr/>
              </p:nvSpPr>
              <p:spPr>
                <a:xfrm>
                  <a:off x="3275856" y="2257708"/>
                  <a:ext cx="2286001" cy="495799"/>
                </a:xfrm>
                <a:prstGeom prst="rect">
                  <a:avLst/>
                </a:prstGeom>
              </p:spPr>
              <p:txBody>
                <a:bodyPr wrap="square">
                  <a:spAutoFit/>
                </a:bodyPr>
                <a:lstStyle/>
                <a:p>
                  <a:pPr algn="ctr" defTabSz="457200"/>
                  <a:r>
                    <a:rPr lang="en-GB" sz="1100" b="1" dirty="0">
                      <a:solidFill>
                        <a:srgbClr val="000000"/>
                      </a:solidFill>
                      <a:latin typeface="Verdana" pitchFamily="34" charset="0"/>
                      <a:ea typeface="Verdana" panose="020B0604030504040204" pitchFamily="34" charset="0"/>
                      <a:cs typeface="Verdana" panose="020B0604030504040204" pitchFamily="34" charset="0"/>
                    </a:rPr>
                    <a:t>Industrial </a:t>
                  </a:r>
                </a:p>
                <a:p>
                  <a:pPr algn="ctr" defTabSz="457200"/>
                  <a:r>
                    <a:rPr lang="en-GB" sz="1100" b="1" dirty="0">
                      <a:solidFill>
                        <a:srgbClr val="000000"/>
                      </a:solidFill>
                      <a:latin typeface="Verdana" pitchFamily="34" charset="0"/>
                      <a:ea typeface="Verdana" panose="020B0604030504040204" pitchFamily="34" charset="0"/>
                      <a:cs typeface="Verdana" panose="020B0604030504040204" pitchFamily="34" charset="0"/>
                    </a:rPr>
                    <a:t>Leadership</a:t>
                  </a:r>
                  <a:endParaRPr lang="en-GB" sz="1100" b="1" dirty="0">
                    <a:solidFill>
                      <a:srgbClr val="FFD624"/>
                    </a:solidFill>
                    <a:latin typeface="Verdana" pitchFamily="34" charset="0"/>
                  </a:endParaRPr>
                </a:p>
              </p:txBody>
            </p:sp>
          </p:grpSp>
        </p:grpSp>
      </p:grpSp>
      <p:grpSp>
        <p:nvGrpSpPr>
          <p:cNvPr id="50" name="Group 49"/>
          <p:cNvGrpSpPr/>
          <p:nvPr/>
        </p:nvGrpSpPr>
        <p:grpSpPr>
          <a:xfrm>
            <a:off x="6456041" y="1772817"/>
            <a:ext cx="3888432" cy="3652113"/>
            <a:chOff x="4933653" y="2318414"/>
            <a:chExt cx="3886819" cy="3774882"/>
          </a:xfrm>
        </p:grpSpPr>
        <p:sp>
          <p:nvSpPr>
            <p:cNvPr id="11" name="Rounded Rectangle 10"/>
            <p:cNvSpPr/>
            <p:nvPr/>
          </p:nvSpPr>
          <p:spPr>
            <a:xfrm>
              <a:off x="5285603" y="2692115"/>
              <a:ext cx="3487960" cy="1324061"/>
            </a:xfrm>
            <a:prstGeom prst="roundRect">
              <a:avLst/>
            </a:prstGeom>
            <a:solidFill>
              <a:srgbClr val="00B0F0"/>
            </a:solidFill>
            <a:ln>
              <a:solidFill>
                <a:schemeClr val="bg1"/>
              </a:solidFill>
            </a:ln>
            <a:effectLst>
              <a:outerShdw blurRad="50800" dist="38100" algn="l" rotWithShape="0">
                <a:prstClr val="black">
                  <a:alpha val="40000"/>
                </a:prstClr>
              </a:outerShdw>
            </a:effectLst>
          </p:spPr>
          <p:txBody>
            <a:bodyPr vert="horz" wrap="square" lIns="0" tIns="0" rIns="0" bIns="0" rtlCol="0" anchor="t" anchorCtr="0">
              <a:noAutofit/>
            </a:bodyPr>
            <a:lstStyle/>
            <a:p>
              <a:pPr algn="ctr" defTabSz="457200" fontAlgn="base">
                <a:spcBef>
                  <a:spcPct val="0"/>
                </a:spcBef>
                <a:spcAft>
                  <a:spcPct val="0"/>
                </a:spcAft>
              </a:pPr>
              <a:r>
                <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rPr>
                <a:t>Leadership in enabling </a:t>
              </a:r>
              <a:br>
                <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rPr>
                <a:t>and industrial technologies </a:t>
              </a:r>
              <a:endParaRPr lang="en-US" sz="1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3653" y="2318414"/>
              <a:ext cx="512990" cy="52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8023947" y="3312585"/>
              <a:ext cx="646032" cy="619796"/>
            </a:xfrm>
            <a:prstGeom prst="roundRect">
              <a:avLst/>
            </a:prstGeom>
            <a:solidFill>
              <a:schemeClr val="bg1">
                <a:lumMod val="85000"/>
              </a:schemeClr>
            </a:solidFill>
            <a:ln>
              <a:solidFill>
                <a:schemeClr val="bg1"/>
              </a:solidFill>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sz="1200" dirty="0">
                  <a:solidFill>
                    <a:srgbClr val="000000"/>
                  </a:solidFill>
                  <a:latin typeface="Verdana" pitchFamily="34" charset="0"/>
                  <a:ea typeface="Verdana" panose="020B0604030504040204" pitchFamily="34" charset="0"/>
                  <a:cs typeface="Verdana" panose="020B0604030504040204" pitchFamily="34" charset="0"/>
                </a:rPr>
                <a:t>SPACE</a:t>
              </a:r>
            </a:p>
          </p:txBody>
        </p:sp>
        <p:sp>
          <p:nvSpPr>
            <p:cNvPr id="14" name="Rounded Rectangle 13"/>
            <p:cNvSpPr/>
            <p:nvPr/>
          </p:nvSpPr>
          <p:spPr>
            <a:xfrm>
              <a:off x="5581528" y="3342347"/>
              <a:ext cx="646656" cy="619796"/>
            </a:xfrm>
            <a:prstGeom prst="round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sz="1200" b="1" dirty="0">
                  <a:solidFill>
                    <a:srgbClr val="FFFFFF"/>
                  </a:solidFill>
                  <a:latin typeface="Verdana" pitchFamily="34" charset="0"/>
                  <a:ea typeface="Verdana" panose="020B0604030504040204" pitchFamily="34" charset="0"/>
                  <a:cs typeface="Verdana" panose="020B0604030504040204" pitchFamily="34" charset="0"/>
                </a:rPr>
                <a:t>ICT</a:t>
              </a:r>
            </a:p>
          </p:txBody>
        </p:sp>
        <p:sp>
          <p:nvSpPr>
            <p:cNvPr id="15" name="Rounded Rectangle 14"/>
            <p:cNvSpPr/>
            <p:nvPr/>
          </p:nvSpPr>
          <p:spPr>
            <a:xfrm>
              <a:off x="6705894" y="3312585"/>
              <a:ext cx="647377" cy="619796"/>
            </a:xfrm>
            <a:prstGeom prst="roundRect">
              <a:avLst/>
            </a:prstGeom>
            <a:solidFill>
              <a:srgbClr val="FF9900"/>
            </a:solidFill>
            <a:ln>
              <a:solidFill>
                <a:schemeClr val="bg1"/>
              </a:solidFill>
            </a:ln>
            <a:effectLst>
              <a:outerShdw blurRad="50800" dist="38100" dir="5400000" algn="t" rotWithShape="0">
                <a:prstClr val="black">
                  <a:alpha val="40000"/>
                </a:prstClr>
              </a:outerShdw>
            </a:effectLst>
          </p:spPr>
          <p:txBody>
            <a:bodyPr vert="horz" wrap="square" lIns="0" tIns="0" rIns="0" bIns="0" rtlCol="0" anchor="ctr" anchorCtr="0">
              <a:noAutofit/>
            </a:bodyPr>
            <a:lstStyle/>
            <a:p>
              <a:pPr algn="ctr" defTabSz="457200"/>
              <a:r>
                <a:rPr lang="en-US" sz="1200" b="1" dirty="0">
                  <a:solidFill>
                    <a:srgbClr val="000000"/>
                  </a:solidFill>
                  <a:latin typeface="Verdana" pitchFamily="34" charset="0"/>
                  <a:ea typeface="Verdana" panose="020B0604030504040204" pitchFamily="34" charset="0"/>
                  <a:cs typeface="Verdana" panose="020B0604030504040204" pitchFamily="34" charset="0"/>
                </a:rPr>
                <a:t>NMBP</a:t>
              </a:r>
            </a:p>
          </p:txBody>
        </p:sp>
        <p:sp>
          <p:nvSpPr>
            <p:cNvPr id="25" name="Rounded Rectangle 24"/>
            <p:cNvSpPr/>
            <p:nvPr/>
          </p:nvSpPr>
          <p:spPr>
            <a:xfrm>
              <a:off x="7029581" y="4826844"/>
              <a:ext cx="1790891" cy="1256007"/>
            </a:xfrm>
            <a:prstGeom prst="roundRect">
              <a:avLst/>
            </a:prstGeom>
            <a:solidFill>
              <a:srgbClr val="FF9900"/>
            </a:solidFill>
            <a:ln>
              <a:solidFill>
                <a:schemeClr val="bg1"/>
              </a:solidFill>
            </a:ln>
            <a:effectLst>
              <a:outerShdw blurRad="50800" dist="38100" dir="5400000" algn="t" rotWithShape="0">
                <a:prstClr val="black">
                  <a:alpha val="40000"/>
                </a:prstClr>
              </a:outerShdw>
            </a:effectLst>
          </p:spPr>
          <p:txBody>
            <a:bodyPr vert="horz" wrap="square" lIns="0" tIns="0" rIns="0" bIns="0" rtlCol="0" anchor="ctr" anchorCtr="0">
              <a:noAutofit/>
            </a:bodyPr>
            <a:lstStyle/>
            <a:p>
              <a:pPr marL="171450" indent="-171450" defTabSz="512763" fontAlgn="base">
                <a:spcBef>
                  <a:spcPct val="20000"/>
                </a:spcBef>
                <a:spcAft>
                  <a:spcPct val="0"/>
                </a:spcAft>
                <a:buClr>
                  <a:srgbClr val="FFFFFF"/>
                </a:buClr>
                <a:buFont typeface="Arial" panose="020B0604020202020204" pitchFamily="34" charset="0"/>
                <a:buChar char="•"/>
              </a:pPr>
              <a:r>
                <a:rPr lang="en-GB" sz="1200" dirty="0">
                  <a:solidFill>
                    <a:srgbClr val="000000"/>
                  </a:solidFill>
                  <a:latin typeface="Verdana" pitchFamily="34" charset="0"/>
                </a:rPr>
                <a:t>Nanotechnologies</a:t>
              </a:r>
            </a:p>
            <a:p>
              <a:pPr marL="171450" indent="-171450" defTabSz="512763" fontAlgn="base">
                <a:spcBef>
                  <a:spcPct val="20000"/>
                </a:spcBef>
                <a:spcAft>
                  <a:spcPct val="0"/>
                </a:spcAft>
                <a:buClr>
                  <a:srgbClr val="FFFFFF"/>
                </a:buClr>
                <a:buFont typeface="Arial" panose="020B0604020202020204" pitchFamily="34" charset="0"/>
                <a:buChar char="•"/>
              </a:pPr>
              <a:r>
                <a:rPr lang="en-GB" sz="1200" dirty="0">
                  <a:solidFill>
                    <a:srgbClr val="000000"/>
                  </a:solidFill>
                  <a:latin typeface="Verdana" pitchFamily="34" charset="0"/>
                </a:rPr>
                <a:t>Advanced Materials</a:t>
              </a:r>
            </a:p>
            <a:p>
              <a:pPr marL="171450" indent="-171450" defTabSz="512763" fontAlgn="base">
                <a:spcBef>
                  <a:spcPct val="20000"/>
                </a:spcBef>
                <a:spcAft>
                  <a:spcPct val="0"/>
                </a:spcAft>
                <a:buClr>
                  <a:srgbClr val="FFFFFF"/>
                </a:buClr>
                <a:buFont typeface="Arial" panose="020B0604020202020204" pitchFamily="34" charset="0"/>
                <a:buChar char="•"/>
              </a:pPr>
              <a:r>
                <a:rPr lang="en-GB" sz="1200" dirty="0">
                  <a:solidFill>
                    <a:srgbClr val="000000"/>
                  </a:solidFill>
                  <a:latin typeface="Verdana" pitchFamily="34" charset="0"/>
                </a:rPr>
                <a:t>Biotechnology</a:t>
              </a:r>
            </a:p>
            <a:p>
              <a:pPr marL="171450" indent="-171450" defTabSz="512763" fontAlgn="base">
                <a:spcBef>
                  <a:spcPct val="20000"/>
                </a:spcBef>
                <a:spcAft>
                  <a:spcPct val="0"/>
                </a:spcAft>
                <a:buClr>
                  <a:srgbClr val="FFFFFF"/>
                </a:buClr>
                <a:buFont typeface="Arial" panose="020B0604020202020204" pitchFamily="34" charset="0"/>
                <a:buChar char="•"/>
              </a:pPr>
              <a:r>
                <a:rPr lang="en-GB" sz="1200" dirty="0">
                  <a:solidFill>
                    <a:srgbClr val="000000"/>
                  </a:solidFill>
                  <a:latin typeface="Verdana" pitchFamily="34" charset="0"/>
                </a:rPr>
                <a:t>Advanced Manufacturing &amp; Processing </a:t>
              </a:r>
              <a:endParaRPr lang="en-US" sz="1200" dirty="0">
                <a:solidFill>
                  <a:srgbClr val="000000"/>
                </a:solidFill>
                <a:latin typeface="Verdana" pitchFamily="34" charset="0"/>
                <a:ea typeface="Verdana" panose="020B0604030504040204" pitchFamily="34" charset="0"/>
                <a:cs typeface="Verdana" panose="020B0604030504040204" pitchFamily="34" charset="0"/>
              </a:endParaRPr>
            </a:p>
          </p:txBody>
        </p:sp>
        <p:sp>
          <p:nvSpPr>
            <p:cNvPr id="26" name="Rounded Rectangle 25"/>
            <p:cNvSpPr/>
            <p:nvPr/>
          </p:nvSpPr>
          <p:spPr>
            <a:xfrm>
              <a:off x="5176841" y="4837289"/>
              <a:ext cx="1483391" cy="1256007"/>
            </a:xfrm>
            <a:prstGeom prst="roundRect">
              <a:avLst/>
            </a:prstGeom>
            <a:solidFill>
              <a:schemeClr val="accent3">
                <a:lumMod val="85000"/>
              </a:schemeClr>
            </a:solidFill>
            <a:ln w="57150">
              <a:noFill/>
            </a:ln>
            <a:effectLst>
              <a:outerShdw blurRad="50800" dist="38100" dir="5400000" algn="t" rotWithShape="0">
                <a:prstClr val="black">
                  <a:alpha val="40000"/>
                </a:prstClr>
              </a:outerShdw>
            </a:effectLst>
          </p:spPr>
          <p:txBody>
            <a:bodyPr vert="horz" wrap="square" lIns="0" tIns="0" rIns="0" bIns="0" rtlCol="0" anchor="ctr" anchorCtr="0">
              <a:noAutofit/>
            </a:bodyPr>
            <a:lstStyle/>
            <a:p>
              <a:pPr marL="171450" indent="-171450" defTabSz="512763" fontAlgn="base">
                <a:spcBef>
                  <a:spcPct val="20000"/>
                </a:spcBef>
                <a:spcAft>
                  <a:spcPct val="0"/>
                </a:spcAft>
                <a:buClr>
                  <a:srgbClr val="FFFFFF"/>
                </a:buClr>
                <a:buFont typeface="Arial" panose="020B0604020202020204" pitchFamily="34" charset="0"/>
                <a:buChar char="•"/>
              </a:pPr>
              <a:r>
                <a:rPr lang="en-GB" sz="1200" dirty="0">
                  <a:solidFill>
                    <a:srgbClr val="000000"/>
                  </a:solidFill>
                  <a:latin typeface="Verdana" pitchFamily="34" charset="0"/>
                </a:rPr>
                <a:t>Nano- and Micro- electronics</a:t>
              </a:r>
            </a:p>
            <a:p>
              <a:pPr marL="171450" indent="-171450" defTabSz="512763" fontAlgn="base">
                <a:spcBef>
                  <a:spcPct val="20000"/>
                </a:spcBef>
                <a:spcAft>
                  <a:spcPct val="0"/>
                </a:spcAft>
                <a:buClr>
                  <a:srgbClr val="FFFFFF"/>
                </a:buClr>
                <a:buFont typeface="Arial" panose="020B0604020202020204" pitchFamily="34" charset="0"/>
                <a:buChar char="•"/>
              </a:pPr>
              <a:r>
                <a:rPr lang="en-GB" sz="1200" dirty="0">
                  <a:solidFill>
                    <a:srgbClr val="000000"/>
                  </a:solidFill>
                  <a:latin typeface="Verdana" pitchFamily="34" charset="0"/>
                </a:rPr>
                <a:t>Photonics</a:t>
              </a:r>
            </a:p>
          </p:txBody>
        </p:sp>
        <p:cxnSp>
          <p:nvCxnSpPr>
            <p:cNvPr id="38" name="Elbow Connector 37"/>
            <p:cNvCxnSpPr>
              <a:stCxn id="15" idx="2"/>
              <a:endCxn id="25" idx="0"/>
            </p:cNvCxnSpPr>
            <p:nvPr/>
          </p:nvCxnSpPr>
          <p:spPr bwMode="auto">
            <a:xfrm rot="16200000" flipH="1">
              <a:off x="7030074" y="3931890"/>
              <a:ext cx="894463" cy="895444"/>
            </a:xfrm>
            <a:prstGeom prst="bentConnector3">
              <a:avLst/>
            </a:prstGeom>
            <a:noFill/>
            <a:ln w="57150" cap="flat" cmpd="sng" algn="ctr">
              <a:solidFill>
                <a:srgbClr val="FF9900"/>
              </a:solidFill>
              <a:prstDash val="solid"/>
              <a:round/>
              <a:headEnd type="none" w="med" len="med"/>
              <a:tailEnd type="none" w="med" len="med"/>
            </a:ln>
            <a:effectLst/>
          </p:spPr>
        </p:cxnSp>
        <p:cxnSp>
          <p:nvCxnSpPr>
            <p:cNvPr id="45" name="Straight Connector 44"/>
            <p:cNvCxnSpPr>
              <a:stCxn id="14" idx="2"/>
              <a:endCxn id="26" idx="0"/>
            </p:cNvCxnSpPr>
            <p:nvPr/>
          </p:nvCxnSpPr>
          <p:spPr bwMode="auto">
            <a:xfrm>
              <a:off x="5904856" y="3962143"/>
              <a:ext cx="13681" cy="875146"/>
            </a:xfrm>
            <a:prstGeom prst="line">
              <a:avLst/>
            </a:prstGeom>
            <a:noFill/>
            <a:ln w="57150" cap="flat" cmpd="sng" algn="ctr">
              <a:solidFill>
                <a:schemeClr val="bg1">
                  <a:lumMod val="65000"/>
                </a:schemeClr>
              </a:solidFill>
              <a:prstDash val="solid"/>
              <a:round/>
              <a:headEnd type="none" w="med" len="med"/>
              <a:tailEnd type="none" w="med" len="med"/>
            </a:ln>
            <a:effectLst/>
          </p:spPr>
        </p:cxnSp>
      </p:grpSp>
    </p:spTree>
    <p:extLst>
      <p:ext uri="{BB962C8B-B14F-4D97-AF65-F5344CB8AC3E}">
        <p14:creationId xmlns:p14="http://schemas.microsoft.com/office/powerpoint/2010/main" val="161536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Effect transition="in" filter="fade">
                                      <p:cBhvr>
                                        <p:cTn id="9" dur="1000"/>
                                        <p:tgtEl>
                                          <p:spTgt spid="48"/>
                                        </p:tgtEl>
                                      </p:cBhvr>
                                    </p:animEffect>
                                  </p:childTnLst>
                                </p:cTn>
                              </p:par>
                            </p:childTnLst>
                          </p:cTn>
                        </p:par>
                        <p:par>
                          <p:cTn id="10" fill="hold">
                            <p:stCondLst>
                              <p:cond delay="2000"/>
                            </p:stCondLst>
                            <p:childTnLst>
                              <p:par>
                                <p:cTn id="11" presetID="53" presetClass="entr" presetSubtype="16" fill="hold" nodeType="afterEffect">
                                  <p:stCondLst>
                                    <p:cond delay="1000"/>
                                  </p:stCondLst>
                                  <p:childTnLst>
                                    <p:set>
                                      <p:cBhvr>
                                        <p:cTn id="12" dur="1" fill="hold">
                                          <p:stCondLst>
                                            <p:cond delay="0"/>
                                          </p:stCondLst>
                                        </p:cTn>
                                        <p:tgtEl>
                                          <p:spTgt spid="50"/>
                                        </p:tgtEl>
                                        <p:attrNameLst>
                                          <p:attrName>style.visibility</p:attrName>
                                        </p:attrNameLst>
                                      </p:cBhvr>
                                      <p:to>
                                        <p:strVal val="visible"/>
                                      </p:to>
                                    </p:set>
                                    <p:anim calcmode="lin" valueType="num">
                                      <p:cBhvr>
                                        <p:cTn id="13" dur="1000" fill="hold"/>
                                        <p:tgtEl>
                                          <p:spTgt spid="50"/>
                                        </p:tgtEl>
                                        <p:attrNameLst>
                                          <p:attrName>ppt_w</p:attrName>
                                        </p:attrNameLst>
                                      </p:cBhvr>
                                      <p:tavLst>
                                        <p:tav tm="0">
                                          <p:val>
                                            <p:fltVal val="0"/>
                                          </p:val>
                                        </p:tav>
                                        <p:tav tm="100000">
                                          <p:val>
                                            <p:strVal val="#ppt_w"/>
                                          </p:val>
                                        </p:tav>
                                      </p:tavLst>
                                    </p:anim>
                                    <p:anim calcmode="lin" valueType="num">
                                      <p:cBhvr>
                                        <p:cTn id="14" dur="1000" fill="hold"/>
                                        <p:tgtEl>
                                          <p:spTgt spid="50"/>
                                        </p:tgtEl>
                                        <p:attrNameLst>
                                          <p:attrName>ppt_h</p:attrName>
                                        </p:attrNameLst>
                                      </p:cBhvr>
                                      <p:tavLst>
                                        <p:tav tm="0">
                                          <p:val>
                                            <p:fltVal val="0"/>
                                          </p:val>
                                        </p:tav>
                                        <p:tav tm="100000">
                                          <p:val>
                                            <p:strVal val="#ppt_h"/>
                                          </p:val>
                                        </p:tav>
                                      </p:tavLst>
                                    </p:anim>
                                    <p:animEffect transition="in" filter="fade">
                                      <p:cBhvr>
                                        <p:cTn id="1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69244" y="944727"/>
            <a:ext cx="8229600" cy="431800"/>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r>
              <a:rPr lang="en-GB" dirty="0">
                <a:solidFill>
                  <a:schemeClr val="accent6"/>
                </a:solidFill>
              </a:rPr>
              <a:t>LEIT - NMBP part of Horizon 2020</a:t>
            </a:r>
            <a:br>
              <a:rPr lang="en-GB" sz="2400" dirty="0">
                <a:solidFill>
                  <a:schemeClr val="accent6"/>
                </a:solidFill>
              </a:rPr>
            </a:br>
            <a:endParaRPr lang="en-GB" sz="2400" dirty="0">
              <a:solidFill>
                <a:schemeClr val="accent6"/>
              </a:solidFill>
            </a:endParaRPr>
          </a:p>
        </p:txBody>
      </p:sp>
      <p:sp>
        <p:nvSpPr>
          <p:cNvPr id="3" name="Content Placeholder 2"/>
          <p:cNvSpPr>
            <a:spLocks noGrp="1"/>
          </p:cNvSpPr>
          <p:nvPr>
            <p:ph idx="4294967295"/>
          </p:nvPr>
        </p:nvSpPr>
        <p:spPr>
          <a:xfrm>
            <a:off x="1378991" y="1628775"/>
            <a:ext cx="8301037" cy="4968875"/>
          </a:xfrm>
          <a:noFill/>
          <a:ln w="9525">
            <a:noFill/>
            <a:miter lim="800000"/>
            <a:headEnd/>
            <a:tailEnd/>
          </a:ln>
        </p:spPr>
        <p:txBody>
          <a:bodyPr vert="horz" wrap="square" lIns="91440" tIns="45720" rIns="91440" bIns="45720" numCol="1" anchor="t" anchorCtr="0" compatLnSpc="1">
            <a:prstTxWarp prst="textNoShape">
              <a:avLst/>
            </a:prstTxWarp>
          </a:bodyPr>
          <a:lstStyle/>
          <a:p>
            <a:pPr indent="0">
              <a:spcBef>
                <a:spcPts val="0"/>
              </a:spcBef>
              <a:spcAft>
                <a:spcPts val="0"/>
              </a:spcAft>
              <a:buClr>
                <a:srgbClr val="00B0F0"/>
              </a:buClr>
              <a:buNone/>
            </a:pPr>
            <a:r>
              <a:rPr lang="en-GB" sz="1800" b="1" i="0" dirty="0">
                <a:solidFill>
                  <a:schemeClr val="accent6"/>
                </a:solidFill>
              </a:rPr>
              <a:t>Emphasis on:</a:t>
            </a:r>
          </a:p>
          <a:p>
            <a:pPr marL="285750" lvl="1">
              <a:spcAft>
                <a:spcPts val="1000"/>
              </a:spcAft>
              <a:buClr>
                <a:srgbClr val="0070C0"/>
              </a:buClr>
              <a:buSzPct val="120000"/>
              <a:buFont typeface="Arial" pitchFamily="34" charset="0"/>
              <a:buChar char="•"/>
              <a:tabLst>
                <a:tab pos="0" algn="l"/>
              </a:tabLst>
            </a:pPr>
            <a:r>
              <a:rPr lang="en-GB" sz="1600" b="0" dirty="0">
                <a:solidFill>
                  <a:schemeClr val="accent6"/>
                </a:solidFill>
                <a:ea typeface="+mn-ea"/>
                <a:cs typeface="+mn-cs"/>
              </a:rPr>
              <a:t>R&amp;D and innovation with a strong industrial dimension and in partnership with industry;</a:t>
            </a:r>
          </a:p>
          <a:p>
            <a:pPr marL="1143000" lvl="3">
              <a:spcAft>
                <a:spcPts val="1000"/>
              </a:spcAft>
              <a:buClr>
                <a:srgbClr val="0070C0"/>
              </a:buClr>
              <a:buSzPct val="120000"/>
              <a:buFont typeface="Arial" pitchFamily="34" charset="0"/>
              <a:buChar char="•"/>
              <a:tabLst>
                <a:tab pos="0" algn="l"/>
              </a:tabLst>
            </a:pPr>
            <a:r>
              <a:rPr lang="en-GB" sz="1600" i="1" dirty="0"/>
              <a:t>Activities primarily developed through relevant industrial roadmaps (ETPs, PPPs)</a:t>
            </a:r>
          </a:p>
          <a:p>
            <a:pPr marL="1143000" lvl="3">
              <a:spcAft>
                <a:spcPts val="1000"/>
              </a:spcAft>
              <a:buClr>
                <a:srgbClr val="0070C0"/>
              </a:buClr>
              <a:buSzPct val="120000"/>
              <a:buFont typeface="Arial" pitchFamily="34" charset="0"/>
              <a:buChar char="•"/>
              <a:tabLst>
                <a:tab pos="0" algn="l"/>
              </a:tabLst>
            </a:pPr>
            <a:r>
              <a:rPr lang="en-US" sz="1600" i="1" dirty="0"/>
              <a:t>Requirements for business cases and exploitation strategies for </a:t>
            </a:r>
            <a:r>
              <a:rPr lang="en-US" sz="1600" i="1" dirty="0" err="1"/>
              <a:t>industrialisation</a:t>
            </a:r>
            <a:endParaRPr lang="en-US" sz="1600" i="1" dirty="0"/>
          </a:p>
          <a:p>
            <a:pPr marL="285750" lvl="1">
              <a:spcAft>
                <a:spcPts val="1000"/>
              </a:spcAft>
              <a:buClr>
                <a:srgbClr val="0070C0"/>
              </a:buClr>
              <a:buSzPct val="120000"/>
              <a:buFont typeface="Arial" pitchFamily="34" charset="0"/>
              <a:buChar char="•"/>
              <a:tabLst>
                <a:tab pos="0" algn="l"/>
              </a:tabLst>
            </a:pPr>
            <a:r>
              <a:rPr lang="en-GB" sz="1600" b="0" dirty="0">
                <a:solidFill>
                  <a:schemeClr val="accent6"/>
                </a:solidFill>
                <a:ea typeface="+mn-ea"/>
                <a:cs typeface="+mn-cs"/>
              </a:rPr>
              <a:t>Strengthening industrial capacities including SMEs, including through synergies with other funds (private – public);  </a:t>
            </a:r>
          </a:p>
          <a:p>
            <a:pPr marL="1143000" lvl="3">
              <a:spcAft>
                <a:spcPts val="1000"/>
              </a:spcAft>
              <a:buClr>
                <a:srgbClr val="0070C0"/>
              </a:buClr>
              <a:buSzPct val="120000"/>
              <a:buFont typeface="Arial" pitchFamily="34" charset="0"/>
              <a:buChar char="•"/>
              <a:tabLst>
                <a:tab pos="0" algn="l"/>
              </a:tabLst>
            </a:pPr>
            <a:r>
              <a:rPr lang="en-US" sz="1600" i="1" dirty="0"/>
              <a:t>Cross-cutting KETs, including pilot lines and demonstrators, addressing societal challenges </a:t>
            </a:r>
          </a:p>
          <a:p>
            <a:pPr marL="285750" lvl="1">
              <a:spcAft>
                <a:spcPts val="1000"/>
              </a:spcAft>
              <a:buClr>
                <a:srgbClr val="0070C0"/>
              </a:buClr>
              <a:buSzPct val="120000"/>
              <a:buFont typeface="Arial" pitchFamily="34" charset="0"/>
              <a:buChar char="•"/>
              <a:tabLst>
                <a:tab pos="0" algn="l"/>
              </a:tabLst>
            </a:pPr>
            <a:r>
              <a:rPr lang="en-GB" sz="1600" b="0" dirty="0">
                <a:solidFill>
                  <a:schemeClr val="accent6"/>
                </a:solidFill>
                <a:ea typeface="+mn-ea"/>
                <a:cs typeface="+mn-cs"/>
              </a:rPr>
              <a:t>Outcome and impact orientation, developing key technology building blocks and bringing them closer to the market: </a:t>
            </a:r>
          </a:p>
          <a:p>
            <a:pPr marL="1143000" lvl="3">
              <a:spcAft>
                <a:spcPts val="1000"/>
              </a:spcAft>
              <a:buClr>
                <a:srgbClr val="0070C0"/>
              </a:buClr>
              <a:buSzPct val="120000"/>
              <a:buFont typeface="Arial" pitchFamily="34" charset="0"/>
              <a:buChar char="•"/>
              <a:tabLst>
                <a:tab pos="0" algn="l"/>
              </a:tabLst>
            </a:pPr>
            <a:r>
              <a:rPr lang="en-GB" sz="1600" i="1" dirty="0"/>
              <a:t>Technology Readiness Level (TRLs) from 3-4 to 6-7 with emphasis on expected impact; </a:t>
            </a:r>
          </a:p>
          <a:p>
            <a:pPr marL="1143000" lvl="3">
              <a:spcAft>
                <a:spcPts val="1000"/>
              </a:spcAft>
              <a:buClr>
                <a:srgbClr val="0070C0"/>
              </a:buClr>
              <a:buSzPct val="120000"/>
              <a:buFont typeface="Arial" pitchFamily="34" charset="0"/>
              <a:buChar char="•"/>
              <a:tabLst>
                <a:tab pos="0" algn="l"/>
              </a:tabLst>
            </a:pPr>
            <a:endParaRPr lang="en-GB" sz="1600" i="1" dirty="0"/>
          </a:p>
          <a:p>
            <a:pPr marL="285750" indent="-285750">
              <a:spcAft>
                <a:spcPts val="1000"/>
              </a:spcAft>
              <a:buClr>
                <a:srgbClr val="0070C0"/>
              </a:buClr>
              <a:tabLst>
                <a:tab pos="0" algn="l"/>
              </a:tabLst>
            </a:pPr>
            <a:endParaRPr lang="en-US" sz="1800" dirty="0"/>
          </a:p>
          <a:p>
            <a:pPr lvl="1">
              <a:spcBef>
                <a:spcPts val="0"/>
              </a:spcBef>
              <a:spcAft>
                <a:spcPts val="0"/>
              </a:spcAft>
            </a:pPr>
            <a:endParaRPr lang="en-GB" sz="1800" b="0" dirty="0"/>
          </a:p>
          <a:p>
            <a:pPr lvl="1">
              <a:spcBef>
                <a:spcPts val="0"/>
              </a:spcBef>
              <a:spcAft>
                <a:spcPts val="0"/>
              </a:spcAft>
              <a:buFont typeface="Wingdings" panose="05000000000000000000" pitchFamily="2" charset="2"/>
              <a:buChar char="Ø"/>
            </a:pPr>
            <a:endParaRPr lang="en-GB" sz="1800" b="0" dirty="0"/>
          </a:p>
          <a:p>
            <a:pPr lvl="1">
              <a:spcBef>
                <a:spcPts val="0"/>
              </a:spcBef>
              <a:spcAft>
                <a:spcPts val="0"/>
              </a:spcAft>
              <a:buFont typeface="Wingdings" panose="05000000000000000000" pitchFamily="2" charset="2"/>
              <a:buChar char="Ø"/>
            </a:pPr>
            <a:endParaRPr lang="en-GB" sz="1800" b="0" dirty="0"/>
          </a:p>
          <a:p>
            <a:pPr lvl="1">
              <a:spcBef>
                <a:spcPts val="0"/>
              </a:spcBef>
              <a:spcAft>
                <a:spcPts val="0"/>
              </a:spcAft>
              <a:buFont typeface="Wingdings" panose="05000000000000000000" pitchFamily="2" charset="2"/>
              <a:buChar char="Ø"/>
            </a:pPr>
            <a:endParaRPr lang="en-GB" sz="1800" b="0" dirty="0"/>
          </a:p>
          <a:p>
            <a:pPr lvl="1">
              <a:spcBef>
                <a:spcPts val="0"/>
              </a:spcBef>
              <a:spcAft>
                <a:spcPts val="0"/>
              </a:spcAft>
              <a:buFont typeface="Wingdings" panose="05000000000000000000" pitchFamily="2" charset="2"/>
              <a:buChar char="Ø"/>
            </a:pPr>
            <a:endParaRPr lang="en-GB" sz="1800" b="0" dirty="0"/>
          </a:p>
          <a:p>
            <a:pPr lvl="1">
              <a:spcBef>
                <a:spcPts val="0"/>
              </a:spcBef>
              <a:spcAft>
                <a:spcPts val="0"/>
              </a:spcAft>
              <a:buFont typeface="Wingdings" panose="05000000000000000000" pitchFamily="2" charset="2"/>
              <a:buChar char="Ø"/>
            </a:pPr>
            <a:endParaRPr lang="en-GB" sz="1800" b="0" dirty="0"/>
          </a:p>
          <a:p>
            <a:pPr lvl="1">
              <a:spcBef>
                <a:spcPts val="0"/>
              </a:spcBef>
              <a:spcAft>
                <a:spcPts val="0"/>
              </a:spcAft>
              <a:buFont typeface="Wingdings" panose="05000000000000000000" pitchFamily="2" charset="2"/>
              <a:buChar char="Ø"/>
            </a:pPr>
            <a:endParaRPr lang="en-GB" sz="1800" b="0" dirty="0"/>
          </a:p>
          <a:p>
            <a:pPr lvl="1">
              <a:spcBef>
                <a:spcPts val="0"/>
              </a:spcBef>
              <a:spcAft>
                <a:spcPts val="0"/>
              </a:spcAft>
              <a:buFont typeface="Wingdings" panose="05000000000000000000" pitchFamily="2" charset="2"/>
              <a:buChar char="Ø"/>
            </a:pPr>
            <a:endParaRPr lang="en-GB" sz="1800" b="0" dirty="0"/>
          </a:p>
          <a:p>
            <a:pPr lvl="1">
              <a:spcBef>
                <a:spcPts val="0"/>
              </a:spcBef>
              <a:spcAft>
                <a:spcPts val="0"/>
              </a:spcAft>
              <a:buFont typeface="Wingdings" panose="05000000000000000000" pitchFamily="2" charset="2"/>
              <a:buChar char="Ø"/>
            </a:pPr>
            <a:endParaRPr lang="en-GB" sz="1800" b="0" dirty="0"/>
          </a:p>
          <a:p>
            <a:pPr lvl="1">
              <a:spcBef>
                <a:spcPts val="0"/>
              </a:spcBef>
              <a:spcAft>
                <a:spcPts val="0"/>
              </a:spcAft>
              <a:buFont typeface="Wingdings" panose="05000000000000000000" pitchFamily="2" charset="2"/>
              <a:buChar char="Ø"/>
            </a:pPr>
            <a:r>
              <a:rPr lang="en-GB" sz="1800" b="0" dirty="0"/>
              <a:t>Total budget under Horizon 2020: </a:t>
            </a:r>
            <a:r>
              <a:rPr lang="en-GB" sz="1800" dirty="0"/>
              <a:t>3.8 billion €</a:t>
            </a:r>
          </a:p>
          <a:p>
            <a:pPr lvl="1">
              <a:spcBef>
                <a:spcPts val="0"/>
              </a:spcBef>
              <a:spcAft>
                <a:spcPts val="0"/>
              </a:spcAft>
              <a:buFont typeface="Wingdings" panose="05000000000000000000" pitchFamily="2" charset="2"/>
              <a:buChar char="Ø"/>
            </a:pPr>
            <a:endParaRPr lang="en-GB" sz="1000" dirty="0"/>
          </a:p>
          <a:p>
            <a:pPr marL="355600" indent="-355600">
              <a:spcBef>
                <a:spcPts val="0"/>
              </a:spcBef>
              <a:spcAft>
                <a:spcPts val="1200"/>
              </a:spcAft>
              <a:buClr>
                <a:srgbClr val="00B0F0"/>
              </a:buClr>
            </a:pPr>
            <a:endParaRPr lang="en-GB" sz="1800" dirty="0">
              <a:solidFill>
                <a:schemeClr val="tx1"/>
              </a:solidFill>
            </a:endParaRPr>
          </a:p>
          <a:p>
            <a:pPr marL="355600" indent="-355600">
              <a:spcBef>
                <a:spcPts val="0"/>
              </a:spcBef>
              <a:spcAft>
                <a:spcPts val="1200"/>
              </a:spcAft>
              <a:buClr>
                <a:srgbClr val="00B0F0"/>
              </a:buClr>
            </a:pPr>
            <a:endParaRPr lang="en-GB" sz="1800" b="1" i="0" dirty="0">
              <a:solidFill>
                <a:schemeClr val="tx1"/>
              </a:solidFill>
            </a:endParaRPr>
          </a:p>
          <a:p>
            <a:pPr marL="355600" indent="-355600">
              <a:spcBef>
                <a:spcPts val="0"/>
              </a:spcBef>
              <a:spcAft>
                <a:spcPts val="1200"/>
              </a:spcAft>
              <a:buClr>
                <a:srgbClr val="00B0F0"/>
              </a:buClr>
            </a:pPr>
            <a:endParaRPr lang="en-GB" sz="1800" b="1" i="0" dirty="0">
              <a:solidFill>
                <a:schemeClr val="tx1"/>
              </a:solidFill>
            </a:endParaRPr>
          </a:p>
          <a:p>
            <a:pPr marL="355600" indent="-355600">
              <a:spcBef>
                <a:spcPts val="0"/>
              </a:spcBef>
              <a:spcAft>
                <a:spcPts val="1200"/>
              </a:spcAft>
              <a:buClr>
                <a:srgbClr val="00B0F0"/>
              </a:buClr>
            </a:pPr>
            <a:endParaRPr lang="en-GB" sz="1800" b="1" i="0" dirty="0">
              <a:solidFill>
                <a:schemeClr val="tx1"/>
              </a:solidFill>
            </a:endParaRPr>
          </a:p>
        </p:txBody>
      </p:sp>
      <p:sp>
        <p:nvSpPr>
          <p:cNvPr id="6" name="Slide Number Placeholder 4"/>
          <p:cNvSpPr>
            <a:spLocks noGrp="1"/>
          </p:cNvSpPr>
          <p:nvPr>
            <p:ph type="sldNum" sz="quarter" idx="4294967295"/>
          </p:nvPr>
        </p:nvSpPr>
        <p:spPr>
          <a:xfrm>
            <a:off x="11812588" y="6526213"/>
            <a:ext cx="379412" cy="33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eaLnBrk="1" hangingPunct="1"/>
            <a:fld id="{B4087627-5A63-4BD2-A72A-121DB605CBDA}" type="slidenum">
              <a:rPr lang="en-GB" altLang="en-US" sz="1400" b="0">
                <a:solidFill>
                  <a:schemeClr val="tx1"/>
                </a:solidFill>
                <a:latin typeface="Arial" charset="0"/>
              </a:rPr>
              <a:pPr eaLnBrk="1" hangingPunct="1"/>
              <a:t>8</a:t>
            </a:fld>
            <a:endParaRPr lang="en-GB" altLang="en-US" sz="1400" b="0" dirty="0">
              <a:solidFill>
                <a:schemeClr val="tx1"/>
              </a:solidFill>
              <a:latin typeface="Arial" charset="0"/>
            </a:endParaRPr>
          </a:p>
        </p:txBody>
      </p:sp>
    </p:spTree>
    <p:extLst>
      <p:ext uri="{BB962C8B-B14F-4D97-AF65-F5344CB8AC3E}">
        <p14:creationId xmlns:p14="http://schemas.microsoft.com/office/powerpoint/2010/main" val="106121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1797269" y="836942"/>
            <a:ext cx="8229600" cy="431800"/>
          </a:xfrm>
        </p:spPr>
        <p:txBody>
          <a:bodyPr vert="horz" wrap="square" lIns="91424" tIns="45712" rIns="91424" bIns="45712" numCol="1" anchor="ctr" anchorCtr="0" compatLnSpc="1">
            <a:prstTxWarp prst="textNoShape">
              <a:avLst/>
            </a:prstTxWarp>
            <a:noAutofit/>
          </a:bodyPr>
          <a:lstStyle/>
          <a:p>
            <a:pPr algn="l"/>
            <a:r>
              <a:rPr lang="fr-BE" altLang="fr-FR" dirty="0">
                <a:solidFill>
                  <a:schemeClr val="accent6"/>
                </a:solidFill>
              </a:rPr>
              <a:t>Public </a:t>
            </a:r>
            <a:r>
              <a:rPr lang="fr-BE" altLang="fr-FR" dirty="0" err="1">
                <a:solidFill>
                  <a:schemeClr val="accent6"/>
                </a:solidFill>
              </a:rPr>
              <a:t>Private</a:t>
            </a:r>
            <a:r>
              <a:rPr lang="fr-BE" altLang="fr-FR" dirty="0">
                <a:solidFill>
                  <a:schemeClr val="accent6"/>
                </a:solidFill>
              </a:rPr>
              <a:t> </a:t>
            </a:r>
            <a:r>
              <a:rPr lang="fr-BE" altLang="fr-FR" dirty="0" err="1">
                <a:solidFill>
                  <a:schemeClr val="accent6"/>
                </a:solidFill>
              </a:rPr>
              <a:t>Partnerships</a:t>
            </a:r>
            <a:r>
              <a:rPr lang="fr-BE" altLang="fr-FR" dirty="0">
                <a:solidFill>
                  <a:schemeClr val="accent6"/>
                </a:solidFill>
              </a:rPr>
              <a:t> (</a:t>
            </a:r>
            <a:r>
              <a:rPr lang="fr-BE" altLang="fr-FR" dirty="0" err="1">
                <a:solidFill>
                  <a:schemeClr val="accent6"/>
                </a:solidFill>
              </a:rPr>
              <a:t>PPPs</a:t>
            </a:r>
            <a:r>
              <a:rPr lang="fr-BE" altLang="fr-FR" dirty="0">
                <a:solidFill>
                  <a:schemeClr val="accent6"/>
                </a:solidFill>
              </a:rPr>
              <a:t>)</a:t>
            </a:r>
          </a:p>
        </p:txBody>
      </p:sp>
      <p:sp>
        <p:nvSpPr>
          <p:cNvPr id="5" name="Rectangle 3"/>
          <p:cNvSpPr>
            <a:spLocks noGrp="1" noChangeArrowheads="1"/>
          </p:cNvSpPr>
          <p:nvPr>
            <p:ph idx="4294967295"/>
          </p:nvPr>
        </p:nvSpPr>
        <p:spPr>
          <a:xfrm>
            <a:off x="1797269" y="1716417"/>
            <a:ext cx="8291512" cy="4537075"/>
          </a:xfrm>
        </p:spPr>
        <p:txBody>
          <a:bodyPr vert="horz" wrap="square" lIns="91424" tIns="45712" rIns="91424" bIns="45712" numCol="1" anchor="t" anchorCtr="0" compatLnSpc="1">
            <a:prstTxWarp prst="textNoShape">
              <a:avLst/>
            </a:prstTxWarp>
            <a:normAutofit fontScale="92500" lnSpcReduction="10000"/>
          </a:bodyPr>
          <a:lstStyle/>
          <a:p>
            <a:pPr marL="268288" indent="-268288">
              <a:lnSpc>
                <a:spcPct val="110000"/>
              </a:lnSpc>
              <a:spcBef>
                <a:spcPct val="45000"/>
              </a:spcBef>
              <a:buClr>
                <a:srgbClr val="0070C0"/>
              </a:buClr>
              <a:buSzTx/>
              <a:buFontTx/>
              <a:buChar char="•"/>
              <a:defRPr/>
            </a:pPr>
            <a:r>
              <a:rPr lang="fr-BE" sz="2000" b="1" i="0" kern="1200" dirty="0" err="1">
                <a:solidFill>
                  <a:schemeClr val="accent6"/>
                </a:solidFill>
                <a:latin typeface="Verdana" pitchFamily="34" charset="0"/>
              </a:rPr>
              <a:t>Industry</a:t>
            </a:r>
            <a:r>
              <a:rPr lang="fr-BE" sz="2000" b="1" i="0" kern="1200" dirty="0">
                <a:solidFill>
                  <a:schemeClr val="accent6"/>
                </a:solidFill>
                <a:latin typeface="Verdana" pitchFamily="34" charset="0"/>
              </a:rPr>
              <a:t> </a:t>
            </a:r>
            <a:r>
              <a:rPr lang="fr-BE" sz="2000" i="0" kern="1200" dirty="0" err="1">
                <a:solidFill>
                  <a:schemeClr val="accent6"/>
                </a:solidFill>
                <a:latin typeface="Verdana" pitchFamily="34" charset="0"/>
              </a:rPr>
              <a:t>plays</a:t>
            </a:r>
            <a:r>
              <a:rPr lang="fr-BE" sz="2000" b="1" i="0" kern="1200" dirty="0">
                <a:solidFill>
                  <a:schemeClr val="accent6"/>
                </a:solidFill>
                <a:latin typeface="Verdana" pitchFamily="34" charset="0"/>
              </a:rPr>
              <a:t> </a:t>
            </a:r>
            <a:r>
              <a:rPr lang="fr-BE" sz="2000" i="0" kern="1200" dirty="0">
                <a:solidFill>
                  <a:schemeClr val="accent6"/>
                </a:solidFill>
                <a:latin typeface="Verdana" pitchFamily="34" charset="0"/>
              </a:rPr>
              <a:t>a</a:t>
            </a:r>
            <a:r>
              <a:rPr lang="fr-BE" sz="2000" b="1" i="0" kern="1200" dirty="0">
                <a:solidFill>
                  <a:schemeClr val="accent6"/>
                </a:solidFill>
                <a:latin typeface="Verdana" pitchFamily="34" charset="0"/>
              </a:rPr>
              <a:t> </a:t>
            </a:r>
            <a:r>
              <a:rPr lang="fr-BE" sz="2000" b="1" i="0" kern="1200" dirty="0" err="1">
                <a:solidFill>
                  <a:schemeClr val="accent6"/>
                </a:solidFill>
                <a:latin typeface="Verdana" pitchFamily="34" charset="0"/>
              </a:rPr>
              <a:t>leading</a:t>
            </a:r>
            <a:r>
              <a:rPr lang="fr-BE" sz="2000" b="1" i="0" kern="1200" dirty="0">
                <a:solidFill>
                  <a:schemeClr val="accent6"/>
                </a:solidFill>
                <a:latin typeface="Verdana" pitchFamily="34" charset="0"/>
              </a:rPr>
              <a:t> </a:t>
            </a:r>
            <a:r>
              <a:rPr lang="fr-BE" sz="2000" b="1" i="0" kern="1200" dirty="0" err="1">
                <a:solidFill>
                  <a:schemeClr val="accent6"/>
                </a:solidFill>
                <a:latin typeface="Verdana" pitchFamily="34" charset="0"/>
              </a:rPr>
              <a:t>role</a:t>
            </a:r>
            <a:r>
              <a:rPr lang="fr-BE" sz="2000" b="1" i="0" kern="1200" dirty="0">
                <a:solidFill>
                  <a:schemeClr val="accent6"/>
                </a:solidFill>
                <a:latin typeface="Verdana" pitchFamily="34" charset="0"/>
              </a:rPr>
              <a:t> </a:t>
            </a:r>
            <a:r>
              <a:rPr lang="fr-BE" sz="2000" i="0" kern="1200" dirty="0">
                <a:solidFill>
                  <a:schemeClr val="accent6"/>
                </a:solidFill>
                <a:latin typeface="Verdana" pitchFamily="34" charset="0"/>
              </a:rPr>
              <a:t>in </a:t>
            </a:r>
            <a:r>
              <a:rPr lang="fr-BE" sz="2000" i="0" kern="1200" dirty="0" err="1">
                <a:solidFill>
                  <a:schemeClr val="accent6"/>
                </a:solidFill>
                <a:latin typeface="Verdana" pitchFamily="34" charset="0"/>
              </a:rPr>
              <a:t>defining</a:t>
            </a:r>
            <a:r>
              <a:rPr lang="fr-BE" sz="2000" i="0" kern="1200" dirty="0">
                <a:solidFill>
                  <a:schemeClr val="accent6"/>
                </a:solidFill>
                <a:latin typeface="Verdana" pitchFamily="34" charset="0"/>
              </a:rPr>
              <a:t> </a:t>
            </a:r>
            <a:r>
              <a:rPr lang="fr-BE" sz="2000" i="0" kern="1200" dirty="0" err="1">
                <a:solidFill>
                  <a:schemeClr val="accent6"/>
                </a:solidFill>
                <a:latin typeface="Verdana" pitchFamily="34" charset="0"/>
              </a:rPr>
              <a:t>research</a:t>
            </a:r>
            <a:r>
              <a:rPr lang="fr-BE" sz="2000" i="0" kern="1200" dirty="0">
                <a:solidFill>
                  <a:schemeClr val="accent6"/>
                </a:solidFill>
                <a:latin typeface="Verdana" pitchFamily="34" charset="0"/>
              </a:rPr>
              <a:t> </a:t>
            </a:r>
            <a:r>
              <a:rPr lang="fr-BE" sz="2000" i="0" kern="1200" dirty="0" err="1">
                <a:solidFill>
                  <a:schemeClr val="accent6"/>
                </a:solidFill>
                <a:latin typeface="Verdana" pitchFamily="34" charset="0"/>
              </a:rPr>
              <a:t>priorities</a:t>
            </a:r>
            <a:endParaRPr lang="fr-BE" sz="2000" i="0" kern="1200" dirty="0">
              <a:solidFill>
                <a:schemeClr val="accent6"/>
              </a:solidFill>
              <a:latin typeface="Verdana" pitchFamily="34" charset="0"/>
            </a:endParaRPr>
          </a:p>
          <a:p>
            <a:pPr marL="268288" indent="-268288">
              <a:lnSpc>
                <a:spcPct val="110000"/>
              </a:lnSpc>
              <a:spcBef>
                <a:spcPct val="45000"/>
              </a:spcBef>
              <a:buClr>
                <a:srgbClr val="0070C0"/>
              </a:buClr>
              <a:buSzTx/>
              <a:buFontTx/>
              <a:buChar char="•"/>
              <a:defRPr/>
            </a:pPr>
            <a:r>
              <a:rPr lang="en-GB" sz="2000" b="1" i="0" kern="1200" dirty="0">
                <a:solidFill>
                  <a:schemeClr val="accent6"/>
                </a:solidFill>
                <a:latin typeface="Verdana" pitchFamily="34" charset="0"/>
              </a:rPr>
              <a:t>Pre-defined budget</a:t>
            </a:r>
            <a:r>
              <a:rPr lang="en-GB" sz="2000" i="0" kern="1200" dirty="0">
                <a:solidFill>
                  <a:schemeClr val="accent6"/>
                </a:solidFill>
                <a:latin typeface="Verdana" pitchFamily="34" charset="0"/>
              </a:rPr>
              <a:t> ensures continuity and commitment </a:t>
            </a:r>
          </a:p>
          <a:p>
            <a:pPr marL="268288" indent="-268288">
              <a:lnSpc>
                <a:spcPct val="110000"/>
              </a:lnSpc>
              <a:spcBef>
                <a:spcPct val="45000"/>
              </a:spcBef>
              <a:buClr>
                <a:srgbClr val="0070C0"/>
              </a:buClr>
              <a:buSzTx/>
              <a:buFontTx/>
              <a:buChar char="•"/>
              <a:defRPr/>
            </a:pPr>
            <a:r>
              <a:rPr lang="en-GB" sz="2000" i="0" kern="1200" dirty="0">
                <a:solidFill>
                  <a:schemeClr val="accent6"/>
                </a:solidFill>
                <a:latin typeface="Verdana" pitchFamily="34" charset="0"/>
              </a:rPr>
              <a:t>Focused on </a:t>
            </a:r>
            <a:r>
              <a:rPr lang="en-GB" sz="2000" b="1" i="0" kern="1200" dirty="0">
                <a:solidFill>
                  <a:schemeClr val="accent6"/>
                </a:solidFill>
                <a:latin typeface="Verdana" pitchFamily="34" charset="0"/>
              </a:rPr>
              <a:t>enabling industrial technologies</a:t>
            </a:r>
            <a:r>
              <a:rPr lang="en-GB" sz="2000" i="0" kern="1200" dirty="0">
                <a:solidFill>
                  <a:schemeClr val="accent6"/>
                </a:solidFill>
                <a:latin typeface="Verdana" pitchFamily="34" charset="0"/>
              </a:rPr>
              <a:t> </a:t>
            </a:r>
          </a:p>
          <a:p>
            <a:pPr marL="268288" indent="-268288">
              <a:lnSpc>
                <a:spcPct val="110000"/>
              </a:lnSpc>
              <a:spcBef>
                <a:spcPct val="45000"/>
              </a:spcBef>
              <a:buClr>
                <a:srgbClr val="0070C0"/>
              </a:buClr>
              <a:buSzTx/>
              <a:buFontTx/>
              <a:buChar char="•"/>
              <a:defRPr/>
            </a:pPr>
            <a:r>
              <a:rPr lang="fr-BE" sz="2000" i="0" kern="1200" dirty="0" err="1">
                <a:solidFill>
                  <a:schemeClr val="accent6"/>
                </a:solidFill>
                <a:latin typeface="Verdana" pitchFamily="34" charset="0"/>
              </a:rPr>
              <a:t>Increased</a:t>
            </a:r>
            <a:r>
              <a:rPr lang="fr-BE" sz="2000" i="0" kern="1200" dirty="0">
                <a:solidFill>
                  <a:schemeClr val="accent6"/>
                </a:solidFill>
                <a:latin typeface="Verdana" pitchFamily="34" charset="0"/>
              </a:rPr>
              <a:t> use of </a:t>
            </a:r>
            <a:r>
              <a:rPr lang="fr-BE" sz="2000" b="1" i="0" kern="1200" dirty="0">
                <a:solidFill>
                  <a:schemeClr val="accent6"/>
                </a:solidFill>
                <a:latin typeface="Verdana" pitchFamily="34" charset="0"/>
              </a:rPr>
              <a:t>SME-</a:t>
            </a:r>
            <a:r>
              <a:rPr lang="fr-BE" sz="2000" b="1" i="0" kern="1200" dirty="0" err="1">
                <a:solidFill>
                  <a:schemeClr val="accent6"/>
                </a:solidFill>
                <a:latin typeface="Verdana" pitchFamily="34" charset="0"/>
              </a:rPr>
              <a:t>friendly</a:t>
            </a:r>
            <a:r>
              <a:rPr lang="fr-BE" sz="2000" i="0" kern="1200" dirty="0">
                <a:solidFill>
                  <a:schemeClr val="accent6"/>
                </a:solidFill>
                <a:latin typeface="Verdana" pitchFamily="34" charset="0"/>
              </a:rPr>
              <a:t> instruments and </a:t>
            </a:r>
            <a:r>
              <a:rPr lang="fr-BE" sz="2000" b="1" i="0" kern="1200" dirty="0" err="1">
                <a:solidFill>
                  <a:schemeClr val="accent6"/>
                </a:solidFill>
                <a:latin typeface="Verdana" pitchFamily="34" charset="0"/>
              </a:rPr>
              <a:t>demonstration</a:t>
            </a:r>
            <a:endParaRPr lang="fr-BE" sz="2000" b="1" i="0" kern="1200" dirty="0">
              <a:solidFill>
                <a:schemeClr val="accent6"/>
              </a:solidFill>
              <a:latin typeface="Verdana" pitchFamily="34" charset="0"/>
            </a:endParaRPr>
          </a:p>
          <a:p>
            <a:pPr marL="268288" indent="-268288">
              <a:lnSpc>
                <a:spcPct val="110000"/>
              </a:lnSpc>
              <a:spcBef>
                <a:spcPct val="45000"/>
              </a:spcBef>
              <a:buClr>
                <a:srgbClr val="0070C0"/>
              </a:buClr>
              <a:buSzTx/>
              <a:buFontTx/>
              <a:buChar char="•"/>
              <a:defRPr/>
            </a:pPr>
            <a:r>
              <a:rPr lang="en-GB" sz="2000" i="0" kern="1200" dirty="0">
                <a:solidFill>
                  <a:schemeClr val="accent6"/>
                </a:solidFill>
                <a:latin typeface="Verdana" pitchFamily="34" charset="0"/>
              </a:rPr>
              <a:t>Roadmaps prepared with large stakeholder involvement and public consultation</a:t>
            </a:r>
          </a:p>
          <a:p>
            <a:pPr marL="268288" indent="-268288">
              <a:lnSpc>
                <a:spcPct val="110000"/>
              </a:lnSpc>
              <a:spcBef>
                <a:spcPct val="45000"/>
              </a:spcBef>
              <a:buClr>
                <a:srgbClr val="0070C0"/>
              </a:buClr>
              <a:buSzTx/>
              <a:buFontTx/>
              <a:buChar char="•"/>
              <a:defRPr/>
            </a:pPr>
            <a:r>
              <a:rPr lang="en-US" sz="2000" i="0" kern="1200" dirty="0">
                <a:solidFill>
                  <a:schemeClr val="accent6"/>
                </a:solidFill>
                <a:latin typeface="Verdana" pitchFamily="34" charset="0"/>
              </a:rPr>
              <a:t>Concrete technological and sector related objectives – commitment from industry to reach them and to provide the necessary R&amp;D+I investments</a:t>
            </a:r>
          </a:p>
          <a:p>
            <a:pPr marL="268288" indent="-268288">
              <a:lnSpc>
                <a:spcPct val="110000"/>
              </a:lnSpc>
              <a:spcBef>
                <a:spcPct val="45000"/>
              </a:spcBef>
              <a:buClr>
                <a:srgbClr val="0070C0"/>
              </a:buClr>
              <a:buSzTx/>
              <a:buFontTx/>
              <a:buChar char="•"/>
              <a:defRPr/>
            </a:pPr>
            <a:r>
              <a:rPr lang="en-GB" sz="2000" i="0" kern="1200" dirty="0">
                <a:solidFill>
                  <a:schemeClr val="accent6"/>
                </a:solidFill>
                <a:latin typeface="Verdana" pitchFamily="34" charset="0"/>
              </a:rPr>
              <a:t>Using fully open H2020 calls</a:t>
            </a:r>
          </a:p>
          <a:p>
            <a:pPr marL="268288" indent="-268288">
              <a:lnSpc>
                <a:spcPct val="110000"/>
              </a:lnSpc>
              <a:spcBef>
                <a:spcPct val="45000"/>
              </a:spcBef>
              <a:buClr>
                <a:srgbClr val="0070C0"/>
              </a:buClr>
              <a:buSzTx/>
              <a:buFontTx/>
              <a:buChar char="•"/>
              <a:defRPr/>
            </a:pPr>
            <a:r>
              <a:rPr lang="en-GB" sz="2000" dirty="0">
                <a:solidFill>
                  <a:schemeClr val="accent6"/>
                </a:solidFill>
                <a:latin typeface="Verdana" pitchFamily="34" charset="0"/>
              </a:rPr>
              <a:t>Industry </a:t>
            </a:r>
            <a:r>
              <a:rPr lang="en-GB" sz="2000" b="1" dirty="0">
                <a:solidFill>
                  <a:schemeClr val="accent6"/>
                </a:solidFill>
                <a:latin typeface="Verdana" pitchFamily="34" charset="0"/>
              </a:rPr>
              <a:t>commitment</a:t>
            </a:r>
            <a:r>
              <a:rPr lang="en-GB" sz="2000" dirty="0">
                <a:solidFill>
                  <a:schemeClr val="accent6"/>
                </a:solidFill>
                <a:latin typeface="Verdana" pitchFamily="34" charset="0"/>
              </a:rPr>
              <a:t> for leverage and further investments</a:t>
            </a:r>
            <a:endParaRPr lang="en-GB" sz="2000" i="0" kern="1200" dirty="0">
              <a:solidFill>
                <a:schemeClr val="accent6"/>
              </a:solidFill>
              <a:latin typeface="Verdana" pitchFamily="34" charset="0"/>
            </a:endParaRPr>
          </a:p>
          <a:p>
            <a:pPr marL="341313" indent="-341313" eaLnBrk="1" hangingPunct="1">
              <a:lnSpc>
                <a:spcPct val="90000"/>
              </a:lnSpc>
              <a:spcBef>
                <a:spcPct val="50000"/>
              </a:spcBef>
            </a:pPr>
            <a:endParaRPr lang="en-GB" altLang="en-US" sz="2000" dirty="0">
              <a:solidFill>
                <a:schemeClr val="accent6"/>
              </a:solidFill>
            </a:endParaRPr>
          </a:p>
        </p:txBody>
      </p:sp>
      <p:sp>
        <p:nvSpPr>
          <p:cNvPr id="2" name="Slide Number Placeholder 1"/>
          <p:cNvSpPr>
            <a:spLocks noGrp="1"/>
          </p:cNvSpPr>
          <p:nvPr>
            <p:ph type="sldNum" sz="quarter" idx="4294967295"/>
          </p:nvPr>
        </p:nvSpPr>
        <p:spPr>
          <a:xfrm>
            <a:off x="9347200" y="6092825"/>
            <a:ext cx="2844800" cy="476250"/>
          </a:xfrm>
        </p:spPr>
        <p:txBody>
          <a:bodyPr/>
          <a:lstStyle/>
          <a:p>
            <a:pPr>
              <a:defRPr/>
            </a:pPr>
            <a:fld id="{2BB59E6E-B967-488E-B209-8B7FA0D7AF99}" type="slidenum">
              <a:rPr lang="en-GB" smtClean="0"/>
              <a:pPr>
                <a:defRPr/>
              </a:pPr>
              <a:t>9</a:t>
            </a:fld>
            <a:endParaRPr lang="en-GB" dirty="0"/>
          </a:p>
        </p:txBody>
      </p:sp>
    </p:spTree>
    <p:extLst>
      <p:ext uri="{BB962C8B-B14F-4D97-AF65-F5344CB8AC3E}">
        <p14:creationId xmlns:p14="http://schemas.microsoft.com/office/powerpoint/2010/main" val="68899618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2586</Words>
  <Application>Microsoft Office PowerPoint</Application>
  <PresentationFormat>Breitbild</PresentationFormat>
  <Paragraphs>571</Paragraphs>
  <Slides>33</Slides>
  <Notes>33</Notes>
  <HiddenSlides>13</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33</vt:i4>
      </vt:variant>
    </vt:vector>
  </HeadingPairs>
  <TitlesOfParts>
    <vt:vector size="41" baseType="lpstr">
      <vt:lpstr>Arial</vt:lpstr>
      <vt:lpstr>Calibri</vt:lpstr>
      <vt:lpstr>Courier New</vt:lpstr>
      <vt:lpstr>EC Square Sans Pro Light</vt:lpstr>
      <vt:lpstr>Verdana</vt:lpstr>
      <vt:lpstr>Wingdings</vt:lpstr>
      <vt:lpstr>Default Design</vt:lpstr>
      <vt:lpstr>1_Default Design</vt:lpstr>
      <vt:lpstr>Industry 4.0 in EU Framework Programmes</vt:lpstr>
      <vt:lpstr>PowerPoint-Präsentation</vt:lpstr>
      <vt:lpstr>PowerPoint-Präsentation</vt:lpstr>
      <vt:lpstr>PowerPoint-Präsentation</vt:lpstr>
      <vt:lpstr>PowerPoint-Präsentation</vt:lpstr>
      <vt:lpstr>PowerPoint-Präsentation</vt:lpstr>
      <vt:lpstr>KETs - NMBP in Horizon 2020 </vt:lpstr>
      <vt:lpstr>LEIT - NMBP part of Horizon 2020 </vt:lpstr>
      <vt:lpstr>Public Private Partnerships (PPPs)</vt:lpstr>
      <vt:lpstr>Technology Readiness Levels (TRLs)</vt:lpstr>
      <vt:lpstr>PowerPoint-Präsentation</vt:lpstr>
      <vt:lpstr>PowerPoint-Präsentation</vt:lpstr>
      <vt:lpstr>European Innovation Council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Widening Participation and Strengthening the European Research Area:</vt:lpstr>
      <vt:lpstr>PowerPoint-Präsentation</vt:lpstr>
      <vt:lpstr> Further information Horizon 2020  </vt:lpstr>
      <vt:lpstr>PowerPoint-Präsentation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research in EU Framework Programmes</dc:title>
  <dc:creator>HUEMER Martin (RTD)</dc:creator>
  <cp:lastModifiedBy>Martin Huemer</cp:lastModifiedBy>
  <cp:revision>21</cp:revision>
  <dcterms:created xsi:type="dcterms:W3CDTF">2019-09-13T09:10:05Z</dcterms:created>
  <dcterms:modified xsi:type="dcterms:W3CDTF">2019-09-16T20:11:10Z</dcterms:modified>
</cp:coreProperties>
</file>