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1" r:id="rId3"/>
    <p:sldId id="258" r:id="rId4"/>
    <p:sldId id="269" r:id="rId5"/>
    <p:sldId id="259" r:id="rId6"/>
    <p:sldId id="260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799263" cy="99298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188B1-FE94-4BBB-8E2E-105A5A7B3306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5DF1-E3FF-4B47-8C14-030F9ACD3BF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73F1-9487-4455-A51B-725160D75E2B}" type="datetimeFigureOut">
              <a:rPr lang="bg-BG" smtClean="0"/>
              <a:pPr/>
              <a:t>17.9.2019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C422-E078-4A4A-AAF0-8B1ABD6E671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hyperlink" Target="http://www.issp.bas.bg/en/%d0%b7%d0%b0%d1%89%d0%b8%d1%82%d0%b0-%d0%bd%d0%b0-%d0%b4%d0%b8%d1%81%d0%b5%d1%80%d1%82%d0%b0%d1%86%d0%b8%d1%8f-%d0%b7%d0%b0-%d0%be%d0%bd%d1%81-%d0%b4%d0%be%d0%ba%d1%82%d0%be%d1%8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ved=2ahUKEwjLrYbIk9XkAhXC6qQKHTi0CucQjRx6BAgBEAQ&amp;url=https://www.lewis-knopf.com/financial-sense-blog/the-benefits-of-outsourcing/&amp;psig=AOvVaw0HZWXs2doLs1Q4qmmJbtH4&amp;ust=1568715666337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Companies of the future and Regional innovation ecosystem</a:t>
            </a:r>
            <a:endParaRPr lang="bg-B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4869160"/>
            <a:ext cx="5149080" cy="16115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Nikolinka Hinkova, dipl.eng.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Member of the </a:t>
            </a:r>
            <a:r>
              <a:rPr lang="en-US" sz="1600" b="1" dirty="0" err="1" smtClean="0">
                <a:solidFill>
                  <a:srgbClr val="0070C0"/>
                </a:solidFill>
              </a:rPr>
              <a:t>BoD</a:t>
            </a:r>
            <a:r>
              <a:rPr lang="en-US" sz="1600" b="1" dirty="0" smtClean="0">
                <a:solidFill>
                  <a:srgbClr val="0070C0"/>
                </a:solidFill>
              </a:rPr>
              <a:t> of </a:t>
            </a:r>
            <a:r>
              <a:rPr lang="en-US" sz="1600" b="1" dirty="0" err="1" smtClean="0">
                <a:solidFill>
                  <a:srgbClr val="0070C0"/>
                </a:solidFill>
              </a:rPr>
              <a:t>Mechatronica</a:t>
            </a:r>
            <a:r>
              <a:rPr lang="en-US" sz="1600" b="1" dirty="0" smtClean="0">
                <a:solidFill>
                  <a:srgbClr val="0070C0"/>
                </a:solidFill>
              </a:rPr>
              <a:t> JSC</a:t>
            </a:r>
            <a:endParaRPr lang="bg-BG" sz="16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Vasil Georgiev.GBMUN\AppData\Local\Microsoft\Windows\INetCache\Content.Word\logo_CoR-vertical-positive-bg-quadri [Converted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Vasil Georgiev.GBMUN\AppData\Local\Microsoft\Windows\INetCache\Content.Word\logo_ce-bg-rvb-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21765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Tanya Hristova.GBMUN\Desktop\downloa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581025" cy="81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491880" y="1052736"/>
            <a:ext cx="21256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cs typeface="Arial" pitchFamily="34" charset="0"/>
              </a:rPr>
              <a:t>ОБЩИНА ГАБРОВО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Gabrovo, Sept 17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2019</a:t>
            </a:r>
            <a:endParaRPr lang="bg-BG" b="1" i="1" dirty="0"/>
          </a:p>
        </p:txBody>
      </p:sp>
      <p:pic>
        <p:nvPicPr>
          <p:cNvPr id="9" name="Picture 8" descr="Logo Mechatronik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733256"/>
            <a:ext cx="1777848" cy="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challenge </a:t>
            </a:r>
            <a:br>
              <a:rPr lang="en-US" dirty="0" smtClean="0"/>
            </a:br>
            <a:r>
              <a:rPr lang="en-US" dirty="0" smtClean="0"/>
              <a:t>is our opportunity</a:t>
            </a:r>
            <a:endParaRPr lang="bg-BG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39552" y="24928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 smtClean="0"/>
              <a:t> The </a:t>
            </a:r>
            <a:r>
              <a:rPr lang="en-US" sz="3200" dirty="0" smtClean="0">
                <a:solidFill>
                  <a:srgbClr val="0070C0"/>
                </a:solidFill>
              </a:rPr>
              <a:t>digital</a:t>
            </a:r>
            <a:r>
              <a:rPr lang="en-US" sz="3200" dirty="0" smtClean="0"/>
              <a:t> region of </a:t>
            </a:r>
            <a:r>
              <a:rPr lang="en-US" sz="3200" dirty="0" err="1" smtClean="0"/>
              <a:t>Gabrovo</a:t>
            </a: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8610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ready for Industry 5.0 – the human factor and the AI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5013176"/>
            <a:ext cx="88056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noProof="0" dirty="0" smtClean="0">
                <a:solidFill>
                  <a:srgbClr val="0070C0"/>
                </a:solidFill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</a:rPr>
              <a:t>he human creativity will always be a factor, but we have to change ourselves together with all the innovations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 Mechatroni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21288"/>
            <a:ext cx="1273792" cy="63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460432" y="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</a:t>
            </a:r>
            <a:r>
              <a:rPr lang="en-US" b="1" i="1" dirty="0" smtClean="0">
                <a:solidFill>
                  <a:srgbClr val="0070C0"/>
                </a:solidFill>
              </a:rPr>
              <a:t>10 </a:t>
            </a:r>
            <a:r>
              <a:rPr lang="en-US" b="1" i="1" dirty="0" smtClean="0">
                <a:solidFill>
                  <a:srgbClr val="0070C0"/>
                </a:solidFill>
              </a:rPr>
              <a:t>-</a:t>
            </a:r>
            <a:endParaRPr lang="bg-BG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7281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Thanks!</a:t>
            </a:r>
            <a:endParaRPr lang="bg-BG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Logo Mechatroni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949280"/>
            <a:ext cx="1273792" cy="63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Join us in our innovation efforts</a:t>
            </a:r>
            <a:endParaRPr lang="bg-BG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39604"/>
            <a:ext cx="1938505" cy="191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Ready for Industry 4.0   !!!???</a:t>
            </a:r>
            <a:endParaRPr lang="bg-BG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LINEAR ECONOMY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Picture 3" descr="Logo Mechatroni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56208"/>
            <a:ext cx="1152128" cy="5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34558"/>
            <a:ext cx="1907704" cy="18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340768"/>
            <a:ext cx="21666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412776"/>
            <a:ext cx="1806468" cy="174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458112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DIGITALISATION (Industry 4.0) </a:t>
            </a:r>
            <a:r>
              <a:rPr lang="en-US" sz="2800" dirty="0" smtClean="0"/>
              <a:t>and </a:t>
            </a:r>
            <a:r>
              <a:rPr lang="en-US" sz="2800" b="1" u="sng" dirty="0" smtClean="0">
                <a:solidFill>
                  <a:srgbClr val="C00000"/>
                </a:solidFill>
              </a:rPr>
              <a:t>CIRCULAR ECONOMY</a:t>
            </a:r>
            <a:r>
              <a:rPr lang="en-US" sz="2800" b="1" dirty="0" smtClean="0">
                <a:solidFill>
                  <a:srgbClr val="0070C0"/>
                </a:solidFill>
              </a:rPr>
              <a:t> (the driver of innovation)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1560" y="3429000"/>
            <a:ext cx="7848872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4048" y="55892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nowadays</a:t>
            </a:r>
            <a:endParaRPr lang="bg-BG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7890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1765                  1870                    1969</a:t>
            </a:r>
            <a:endParaRPr lang="bg-BG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7936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- 2 -</a:t>
            </a:r>
            <a:endParaRPr lang="bg-BG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32849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take – make – use - dispose</a:t>
            </a:r>
            <a:endParaRPr lang="bg-BG" sz="3600" b="1" dirty="0"/>
          </a:p>
        </p:txBody>
      </p:sp>
      <p:pic>
        <p:nvPicPr>
          <p:cNvPr id="18" name="Picture 17" descr="recycling-symbol-icon-twotone-light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5603980"/>
            <a:ext cx="1296144" cy="12540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19872" y="54452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repair</a:t>
            </a:r>
            <a:endParaRPr lang="bg-BG" sz="2800" b="1" dirty="0"/>
          </a:p>
        </p:txBody>
      </p:sp>
      <p:sp>
        <p:nvSpPr>
          <p:cNvPr id="20" name="TextBox 19"/>
          <p:cNvSpPr txBox="1"/>
          <p:nvPr/>
        </p:nvSpPr>
        <p:spPr>
          <a:xfrm rot="7105323">
            <a:off x="3867531" y="61257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reuse</a:t>
            </a:r>
            <a:endParaRPr lang="bg-BG" sz="2800" b="1" dirty="0"/>
          </a:p>
        </p:txBody>
      </p:sp>
      <p:sp>
        <p:nvSpPr>
          <p:cNvPr id="21" name="TextBox 20"/>
          <p:cNvSpPr txBox="1"/>
          <p:nvPr/>
        </p:nvSpPr>
        <p:spPr>
          <a:xfrm rot="14404081">
            <a:off x="2994867" y="6059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recycle</a:t>
            </a:r>
            <a:endParaRPr lang="bg-BG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131840" y="3501008"/>
            <a:ext cx="2520280" cy="244827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2011051" cy="13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24128" y="260648"/>
            <a:ext cx="341987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4400" b="1" dirty="0">
                <a:latin typeface="+mj-lt"/>
                <a:ea typeface="+mj-ea"/>
                <a:cs typeface="+mj-cs"/>
              </a:rPr>
              <a:t>	</a:t>
            </a:r>
            <a:r>
              <a:rPr lang="bg-BG" sz="39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Да превърнем науката в нови материали, технологии и продукти</a:t>
            </a:r>
            <a:endParaRPr kumimoji="0" lang="bg-BG" sz="39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1760" y="3429000"/>
            <a:ext cx="3888432" cy="10081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Center  </a:t>
            </a:r>
            <a:endParaRPr lang="bg-BG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4868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The essential success factor is </a:t>
            </a: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COLLABORATION</a:t>
            </a:r>
            <a:endParaRPr lang="bg-BG" sz="2800" b="1" i="1" dirty="0">
              <a:solidFill>
                <a:srgbClr val="C00000"/>
              </a:solidFill>
            </a:endParaRPr>
          </a:p>
        </p:txBody>
      </p:sp>
      <p:pic>
        <p:nvPicPr>
          <p:cNvPr id="9" name="Picture 8" descr="Logo Mechatroni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309320"/>
            <a:ext cx="759513" cy="37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p-Down Arrow 10"/>
          <p:cNvSpPr/>
          <p:nvPr/>
        </p:nvSpPr>
        <p:spPr>
          <a:xfrm>
            <a:off x="4427984" y="2420888"/>
            <a:ext cx="72008" cy="936104"/>
          </a:xfrm>
          <a:prstGeom prst="up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Left-Right Arrow 12"/>
          <p:cNvSpPr/>
          <p:nvPr/>
        </p:nvSpPr>
        <p:spPr>
          <a:xfrm rot="1837185">
            <a:off x="1629390" y="4429742"/>
            <a:ext cx="1424629" cy="145409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Left-Right Arrow 13"/>
          <p:cNvSpPr/>
          <p:nvPr/>
        </p:nvSpPr>
        <p:spPr>
          <a:xfrm rot="19937169" flipV="1">
            <a:off x="5745553" y="4422183"/>
            <a:ext cx="1523197" cy="158208"/>
          </a:xfrm>
          <a:prstGeom prst="leftRightArrow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TextBox 18"/>
          <p:cNvSpPr txBox="1"/>
          <p:nvPr/>
        </p:nvSpPr>
        <p:spPr>
          <a:xfrm>
            <a:off x="8567936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</a:t>
            </a:r>
            <a:r>
              <a:rPr lang="en-US" b="1" i="1" dirty="0" smtClean="0">
                <a:solidFill>
                  <a:srgbClr val="0070C0"/>
                </a:solidFill>
              </a:rPr>
              <a:t>3 </a:t>
            </a:r>
            <a:r>
              <a:rPr lang="en-US" b="1" i="1" dirty="0" smtClean="0">
                <a:solidFill>
                  <a:srgbClr val="0070C0"/>
                </a:solidFill>
              </a:rPr>
              <a:t>-</a:t>
            </a:r>
            <a:endParaRPr lang="bg-BG" b="1" i="1" dirty="0">
              <a:solidFill>
                <a:srgbClr val="0070C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51520" y="3212976"/>
            <a:ext cx="1800200" cy="72008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companies</a:t>
            </a:r>
            <a:endParaRPr lang="bg-BG" sz="2400" b="1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6444208" y="3140968"/>
            <a:ext cx="2232248" cy="792088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Local / regional government</a:t>
            </a:r>
            <a:endParaRPr lang="bg-BG" sz="2400" b="1" dirty="0"/>
          </a:p>
        </p:txBody>
      </p:sp>
      <p:sp>
        <p:nvSpPr>
          <p:cNvPr id="22" name="Flowchart: Alternate Process 21"/>
          <p:cNvSpPr/>
          <p:nvPr/>
        </p:nvSpPr>
        <p:spPr>
          <a:xfrm>
            <a:off x="3347864" y="1412776"/>
            <a:ext cx="2160240" cy="93610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University / R&amp;D institute</a:t>
            </a:r>
            <a:endParaRPr lang="bg-BG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70C0"/>
                </a:solidFill>
              </a:rPr>
              <a:t>Companies of the future </a:t>
            </a:r>
            <a:endParaRPr lang="bg-BG" sz="2800" b="1" i="1" u="sng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616530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Supporting the high added value economy</a:t>
            </a:r>
            <a:endParaRPr lang="bg-BG" sz="2800" b="1" dirty="0">
              <a:solidFill>
                <a:srgbClr val="0070C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411760" y="2708920"/>
            <a:ext cx="151216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</a:t>
            </a: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16016" y="2636912"/>
            <a:ext cx="17281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Innovation</a:t>
            </a: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1" grpId="0" build="allAtOnce" animBg="1"/>
      <p:bldP spid="2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908720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innovation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Regional innovation ecosystem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bg-BG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&amp; D institute/UNIVERSITY</a:t>
            </a:r>
            <a:r>
              <a:rPr kumimoji="0" lang="bg-BG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government</a:t>
            </a:r>
            <a:endParaRPr kumimoji="0" lang="bg-BG" sz="3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COMPANIES OF THE FUTURE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bg-BG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 Mechatroni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1690"/>
            <a:ext cx="1057768" cy="52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anya Hristova.GBMUN\Desktop\downlo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49888"/>
            <a:ext cx="792088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90553" y="6165304"/>
            <a:ext cx="262971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cs typeface="Arial" pitchFamily="34" charset="0"/>
              </a:rPr>
              <a:t>ОБЩИНА ГАБРОВО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go Mechatroni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145476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1 - ТУ - габров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509120"/>
            <a:ext cx="962492" cy="916659"/>
          </a:xfrm>
          <a:prstGeom prst="rect">
            <a:avLst/>
          </a:prstGeom>
        </p:spPr>
      </p:pic>
      <p:pic>
        <p:nvPicPr>
          <p:cNvPr id="11" name="Picture 10" descr="logo - еко проек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581028"/>
            <a:ext cx="1368152" cy="58335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708920"/>
            <a:ext cx="1569368" cy="398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issp.bas.bg/wp-content/uploads/2019/06/logo_issp-269x24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653136"/>
            <a:ext cx="711557" cy="6480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567936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- 4 -</a:t>
            </a:r>
            <a:endParaRPr lang="bg-BG" b="1" i="1" dirty="0">
              <a:solidFill>
                <a:srgbClr val="0070C0"/>
              </a:solidFill>
            </a:endParaRPr>
          </a:p>
        </p:txBody>
      </p:sp>
      <p:pic>
        <p:nvPicPr>
          <p:cNvPr id="15" name="Picture 14" descr="Logo-sts pack hol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109" y="2567819"/>
            <a:ext cx="1296387" cy="611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852936"/>
            <a:ext cx="2195737" cy="296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9992" y="458112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Institute of Solid State Physics</a:t>
            </a:r>
            <a:endParaRPr lang="bg-BG" sz="2400" b="1" dirty="0"/>
          </a:p>
        </p:txBody>
      </p:sp>
      <p:pic>
        <p:nvPicPr>
          <p:cNvPr id="18" name="Picture 17" descr="bulgarian-chamber-of-commerce-and-industr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43808" y="3501008"/>
            <a:ext cx="3347864" cy="30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4 directions:</a:t>
            </a: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0"/>
                </a:solidFill>
              </a:rPr>
              <a:t> Incubator for talents</a:t>
            </a: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0"/>
                </a:solidFill>
              </a:rPr>
              <a:t> Devices for automation</a:t>
            </a: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0"/>
                </a:solidFill>
              </a:rPr>
              <a:t> Materials and technologies</a:t>
            </a: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70C0"/>
                </a:solidFill>
              </a:rPr>
              <a:t> Circular economy</a:t>
            </a:r>
            <a:endParaRPr lang="bg-BG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861" y="332656"/>
            <a:ext cx="2263587" cy="165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Mechatroni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54038"/>
            <a:ext cx="1129776" cy="55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67936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</a:t>
            </a:r>
            <a:r>
              <a:rPr lang="en-US" b="1" i="1" dirty="0" smtClean="0">
                <a:solidFill>
                  <a:srgbClr val="0070C0"/>
                </a:solidFill>
              </a:rPr>
              <a:t>5 </a:t>
            </a:r>
            <a:r>
              <a:rPr lang="en-US" b="1" i="1" dirty="0" smtClean="0">
                <a:solidFill>
                  <a:srgbClr val="0070C0"/>
                </a:solidFill>
              </a:rPr>
              <a:t>-</a:t>
            </a:r>
            <a:endParaRPr lang="bg-BG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5040560" cy="764704"/>
          </a:xfrm>
        </p:spPr>
        <p:txBody>
          <a:bodyPr/>
          <a:lstStyle/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Incubator for talents</a:t>
            </a:r>
            <a:endParaRPr lang="bg-BG" b="1" i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9647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Widening of </a:t>
            </a:r>
            <a:r>
              <a:rPr lang="en-US" b="1" dirty="0" smtClean="0">
                <a:solidFill>
                  <a:srgbClr val="0070C0"/>
                </a:solidFill>
              </a:rPr>
              <a:t>digital</a:t>
            </a:r>
            <a:r>
              <a:rPr lang="en-US" b="1" dirty="0" smtClean="0"/>
              <a:t> skills (</a:t>
            </a:r>
            <a:r>
              <a:rPr lang="en-US" b="1" i="1" dirty="0" smtClean="0"/>
              <a:t>ICT standardization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Work based learning (</a:t>
            </a:r>
            <a:r>
              <a:rPr lang="en-US" b="1" i="1" dirty="0" smtClean="0"/>
              <a:t>legislation, too many regulation</a:t>
            </a:r>
            <a:r>
              <a:rPr lang="en-US" b="1" dirty="0" smtClean="0"/>
              <a:t>)</a:t>
            </a:r>
          </a:p>
          <a:p>
            <a:pPr>
              <a:buNone/>
            </a:pPr>
            <a:endParaRPr lang="bg-BG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15212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TU - Gabrovo\final\събитие - с принтери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988840"/>
            <a:ext cx="4896544" cy="2380265"/>
          </a:xfrm>
          <a:prstGeom prst="rect">
            <a:avLst/>
          </a:prstGeom>
          <a:noFill/>
        </p:spPr>
      </p:pic>
      <p:pic>
        <p:nvPicPr>
          <p:cNvPr id="1027" name="Picture 3" descr="F:\TU - Gabrovo\final\пред зав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6521"/>
            <a:ext cx="4981328" cy="2421479"/>
          </a:xfrm>
          <a:prstGeom prst="rect">
            <a:avLst/>
          </a:prstGeom>
          <a:noFill/>
        </p:spPr>
      </p:pic>
      <p:pic>
        <p:nvPicPr>
          <p:cNvPr id="7" name="Picture 6" descr="Logo Mechatronik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165304"/>
            <a:ext cx="1008112" cy="49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в монтаж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005064"/>
            <a:ext cx="1306835" cy="2688346"/>
          </a:xfrm>
          <a:prstGeom prst="rect">
            <a:avLst/>
          </a:prstGeom>
        </p:spPr>
      </p:pic>
      <p:pic>
        <p:nvPicPr>
          <p:cNvPr id="9" name="Picture 8" descr="с Пешо груп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988840"/>
            <a:ext cx="3683216" cy="1790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7936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- 6 -</a:t>
            </a:r>
            <a:endParaRPr lang="bg-BG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вързано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81128"/>
            <a:ext cx="3637175" cy="2276872"/>
          </a:xfrm>
          <a:prstGeom prst="rect">
            <a:avLst/>
          </a:prstGeom>
          <a:noFill/>
        </p:spPr>
      </p:pic>
      <p:pic>
        <p:nvPicPr>
          <p:cNvPr id="4" name="Picture 3" descr="Logo Mechatroni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875826"/>
            <a:ext cx="1489816" cy="73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9251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/>
              <a:t>Innovative partners in design and manufacture of servo drives, linear motors, etc.</a:t>
            </a:r>
          </a:p>
          <a:p>
            <a:pPr algn="ctr">
              <a:buNone/>
            </a:pPr>
            <a:endParaRPr lang="en-US" b="1" i="1" u="sng" dirty="0" smtClean="0"/>
          </a:p>
          <a:p>
            <a:pPr>
              <a:buNone/>
            </a:pPr>
            <a:r>
              <a:rPr lang="en-US" b="1" i="1" u="sng" dirty="0" smtClean="0"/>
              <a:t>Characteristic: </a:t>
            </a:r>
            <a:r>
              <a:rPr lang="en-US" b="1" i="1" dirty="0" smtClean="0">
                <a:solidFill>
                  <a:srgbClr val="0070C0"/>
                </a:solidFill>
              </a:rPr>
              <a:t>modular principle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Let’s together construct the puzzle and get a clearer picture</a:t>
            </a:r>
            <a:endParaRPr lang="bg-BG" b="1" i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836712"/>
          </a:xfrm>
        </p:spPr>
        <p:txBody>
          <a:bodyPr/>
          <a:lstStyle/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Devices for automation</a:t>
            </a:r>
            <a:endParaRPr lang="bg-BG" b="1" i="1" u="sng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67936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</a:t>
            </a:r>
            <a:r>
              <a:rPr lang="en-US" b="1" i="1" dirty="0" smtClean="0">
                <a:solidFill>
                  <a:srgbClr val="0070C0"/>
                </a:solidFill>
              </a:rPr>
              <a:t>7 </a:t>
            </a:r>
            <a:r>
              <a:rPr lang="en-US" b="1" i="1" dirty="0" smtClean="0">
                <a:solidFill>
                  <a:srgbClr val="0070C0"/>
                </a:solidFill>
              </a:rPr>
              <a:t>-</a:t>
            </a:r>
            <a:endParaRPr lang="bg-BG" b="1" i="1" dirty="0">
              <a:solidFill>
                <a:srgbClr val="0070C0"/>
              </a:solidFill>
            </a:endParaRPr>
          </a:p>
        </p:txBody>
      </p:sp>
      <p:pic>
        <p:nvPicPr>
          <p:cNvPr id="9" name="Picture 8" descr="puzz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2276872"/>
            <a:ext cx="217752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dustry_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4875694" cy="4797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Fast and save technologies with </a:t>
            </a:r>
            <a:r>
              <a:rPr lang="en-US" dirty="0" smtClean="0">
                <a:solidFill>
                  <a:srgbClr val="0070C0"/>
                </a:solidFill>
              </a:rPr>
              <a:t>digital</a:t>
            </a:r>
            <a:r>
              <a:rPr lang="en-US" dirty="0" smtClean="0"/>
              <a:t> twins</a:t>
            </a:r>
          </a:p>
        </p:txBody>
      </p:sp>
      <p:pic>
        <p:nvPicPr>
          <p:cNvPr id="4" name="Picture 3" descr="Logo Mechatroni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733256"/>
            <a:ext cx="1777848" cy="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88640"/>
            <a:ext cx="7236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Materials and Technologies</a:t>
            </a:r>
            <a:endParaRPr kumimoji="0" lang="bg-BG" sz="44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404664"/>
            <a:ext cx="1548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67936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</a:t>
            </a:r>
            <a:r>
              <a:rPr lang="en-US" b="1" i="1" dirty="0" smtClean="0">
                <a:solidFill>
                  <a:srgbClr val="0070C0"/>
                </a:solidFill>
              </a:rPr>
              <a:t>8 </a:t>
            </a:r>
            <a:r>
              <a:rPr lang="en-US" b="1" i="1" dirty="0" smtClean="0">
                <a:solidFill>
                  <a:srgbClr val="0070C0"/>
                </a:solidFill>
              </a:rPr>
              <a:t>-</a:t>
            </a:r>
            <a:endParaRPr lang="bg-BG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cycling-symbol-icon-twotone-light-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400600" cy="52250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Clean and safe energy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Resources and materials’ efficiency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Making the most of resources: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repair - reuse - recycle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EU manufactures &gt; 2.5 billion tons of wastage</a:t>
            </a:r>
          </a:p>
          <a:p>
            <a:pPr>
              <a:buNone/>
            </a:pPr>
            <a:r>
              <a:rPr lang="en-US" b="1" dirty="0" smtClean="0"/>
              <a:t>Global economy – </a:t>
            </a:r>
            <a:r>
              <a:rPr lang="en-US" b="1" dirty="0" smtClean="0">
                <a:solidFill>
                  <a:srgbClr val="C00000"/>
                </a:solidFill>
              </a:rPr>
              <a:t>only 9% circular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Mechatroni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733256"/>
            <a:ext cx="1777848" cy="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36296" cy="1143000"/>
          </a:xfrm>
        </p:spPr>
        <p:txBody>
          <a:bodyPr/>
          <a:lstStyle/>
          <a:p>
            <a:pPr algn="l"/>
            <a:r>
              <a:rPr lang="en-US" b="1" i="1" u="sng" dirty="0" smtClean="0">
                <a:solidFill>
                  <a:srgbClr val="0070C0"/>
                </a:solidFill>
              </a:rPr>
              <a:t>Circular economy</a:t>
            </a:r>
            <a:endParaRPr lang="bg-BG" b="1" i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0432" y="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- </a:t>
            </a:r>
            <a:r>
              <a:rPr lang="en-US" b="1" i="1" dirty="0" smtClean="0">
                <a:solidFill>
                  <a:srgbClr val="0070C0"/>
                </a:solidFill>
              </a:rPr>
              <a:t>9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-</a:t>
            </a:r>
            <a:endParaRPr lang="bg-BG" b="1" i="1" dirty="0">
              <a:solidFill>
                <a:srgbClr val="0070C0"/>
              </a:solidFill>
            </a:endParaRPr>
          </a:p>
        </p:txBody>
      </p:sp>
      <p:sp>
        <p:nvSpPr>
          <p:cNvPr id="4098" name="AutoShape 2" descr="Резултат с изображение за recycle sig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100" name="AutoShape 4" descr="Резултат с изображение за recycle sig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311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Companies of the future and Regional innovation ecosystem</vt:lpstr>
      <vt:lpstr>Ready for Industry 4.0   !!!???</vt:lpstr>
      <vt:lpstr>Center  </vt:lpstr>
      <vt:lpstr>Slide 4</vt:lpstr>
      <vt:lpstr>Slide 5</vt:lpstr>
      <vt:lpstr>Incubator for talents</vt:lpstr>
      <vt:lpstr>Devices for automation</vt:lpstr>
      <vt:lpstr>Slide 8</vt:lpstr>
      <vt:lpstr>Circular economy</vt:lpstr>
      <vt:lpstr>The challenge  is our opportunity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Companies of the future and Regional innovation ecosystem</dc:title>
  <dc:creator>nikky</dc:creator>
  <cp:lastModifiedBy>nikky</cp:lastModifiedBy>
  <cp:revision>156</cp:revision>
  <dcterms:created xsi:type="dcterms:W3CDTF">2019-09-05T05:32:06Z</dcterms:created>
  <dcterms:modified xsi:type="dcterms:W3CDTF">2019-09-17T06:14:59Z</dcterms:modified>
</cp:coreProperties>
</file>